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3" r:id="rId3"/>
    <p:sldMasterId id="2147483686" r:id="rId4"/>
    <p:sldMasterId id="2147483699" r:id="rId5"/>
  </p:sldMasterIdLst>
  <p:notesMasterIdLst>
    <p:notesMasterId r:id="rId42"/>
  </p:notesMasterIdLst>
  <p:sldIdLst>
    <p:sldId id="256" r:id="rId6"/>
    <p:sldId id="296" r:id="rId7"/>
    <p:sldId id="295" r:id="rId8"/>
    <p:sldId id="294" r:id="rId9"/>
    <p:sldId id="265" r:id="rId10"/>
    <p:sldId id="266" r:id="rId11"/>
    <p:sldId id="267" r:id="rId12"/>
    <p:sldId id="259" r:id="rId13"/>
    <p:sldId id="257" r:id="rId14"/>
    <p:sldId id="260" r:id="rId15"/>
    <p:sldId id="261" r:id="rId16"/>
    <p:sldId id="298" r:id="rId17"/>
    <p:sldId id="258" r:id="rId18"/>
    <p:sldId id="262" r:id="rId19"/>
    <p:sldId id="268" r:id="rId20"/>
    <p:sldId id="269" r:id="rId21"/>
    <p:sldId id="272" r:id="rId22"/>
    <p:sldId id="270" r:id="rId23"/>
    <p:sldId id="299" r:id="rId24"/>
    <p:sldId id="271" r:id="rId25"/>
    <p:sldId id="274" r:id="rId26"/>
    <p:sldId id="273" r:id="rId27"/>
    <p:sldId id="293" r:id="rId28"/>
    <p:sldId id="278" r:id="rId29"/>
    <p:sldId id="275" r:id="rId30"/>
    <p:sldId id="279" r:id="rId31"/>
    <p:sldId id="276" r:id="rId32"/>
    <p:sldId id="289" r:id="rId33"/>
    <p:sldId id="282" r:id="rId34"/>
    <p:sldId id="283" r:id="rId35"/>
    <p:sldId id="284" r:id="rId36"/>
    <p:sldId id="285" r:id="rId37"/>
    <p:sldId id="286" r:id="rId38"/>
    <p:sldId id="287" r:id="rId39"/>
    <p:sldId id="291" r:id="rId40"/>
    <p:sldId id="297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7"/>
    <p:restoredTop sz="94643"/>
  </p:normalViewPr>
  <p:slideViewPr>
    <p:cSldViewPr snapToGrid="0" snapToObjects="1">
      <p:cViewPr varScale="1">
        <p:scale>
          <a:sx n="102" d="100"/>
          <a:sy n="102" d="100"/>
        </p:scale>
        <p:origin x="192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CF98DF-F112-BF49-90A1-52A3D2143976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15E006-E204-4440-91FA-BB7B58A66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468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lang="en" dirty="0">
              <a:solidFill>
                <a:srgbClr val="2222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7534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png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526882"/>
            <a:ext cx="9144000" cy="165576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anchor="ctr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70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902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4725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>
            <a:spLocks noChangeArrowheads="1"/>
          </p:cNvSpPr>
          <p:nvPr userDrawn="1"/>
        </p:nvSpPr>
        <p:spPr bwMode="auto">
          <a:xfrm>
            <a:off x="609601" y="457201"/>
            <a:ext cx="11029951" cy="598646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800">
              <a:solidFill>
                <a:srgbClr val="000000"/>
              </a:solidFill>
            </a:endParaRPr>
          </a:p>
        </p:txBody>
      </p:sp>
      <p:pic>
        <p:nvPicPr>
          <p:cNvPr id="5" name="Picture 9" descr="stanford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5367" y="5257800"/>
            <a:ext cx="819151" cy="93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371601"/>
            <a:ext cx="10363200" cy="1698625"/>
          </a:xfrm>
        </p:spPr>
        <p:txBody>
          <a:bodyPr/>
          <a:lstStyle>
            <a:lvl1pPr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 dirty="0" smtClean="0"/>
              <a:t>Click to edit Master 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3810000"/>
            <a:ext cx="8534400" cy="1219200"/>
          </a:xfrm>
        </p:spPr>
        <p:txBody>
          <a:bodyPr/>
          <a:lstStyle>
            <a:lvl1pPr marL="0" indent="0" algn="ctr">
              <a:spcBef>
                <a:spcPct val="0"/>
              </a:spcBef>
              <a:buFont typeface="Arial" charset="0"/>
              <a:buNone/>
              <a:defRPr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buClr>
                <a:schemeClr val="tx2"/>
              </a:buClr>
              <a:defRPr/>
            </a:lvl1pPr>
            <a:lvl2pPr>
              <a:spcBef>
                <a:spcPts val="600"/>
              </a:spcBef>
              <a:buClr>
                <a:schemeClr val="tx2"/>
              </a:buClr>
              <a:defRPr/>
            </a:lvl2pPr>
            <a:lvl3pPr>
              <a:spcBef>
                <a:spcPts val="400"/>
              </a:spcBef>
              <a:buClr>
                <a:schemeClr val="tx2"/>
              </a:buClr>
              <a:defRPr/>
            </a:lvl3pPr>
            <a:lvl4pPr>
              <a:spcBef>
                <a:spcPts val="300"/>
              </a:spcBef>
              <a:buClr>
                <a:schemeClr val="tx2"/>
              </a:buClr>
              <a:defRPr/>
            </a:lvl4pPr>
            <a:lvl5pPr>
              <a:spcBef>
                <a:spcPts val="300"/>
              </a:spcBef>
              <a:buClr>
                <a:schemeClr val="tx2"/>
              </a:buCl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 bwMode="auto">
          <a:xfrm>
            <a:off x="609600" y="914400"/>
            <a:ext cx="10972800" cy="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March 3, 2013</a:t>
            </a:r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Raft Consensus Algorithm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2162002-2512-45FD-82AF-2FE8F2E91859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March 3,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Raft Consensus Algorithm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2162002-2512-45FD-82AF-2FE8F2E91859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CBA6D86-DBBA-4E58-B0C7-18EC35491596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219201"/>
            <a:ext cx="5384800" cy="4906963"/>
          </a:xfrm>
        </p:spPr>
        <p:txBody>
          <a:bodyPr/>
          <a:lstStyle>
            <a:lvl1pPr>
              <a:buClr>
                <a:schemeClr val="tx2"/>
              </a:buClr>
              <a:defRPr sz="2200"/>
            </a:lvl1pPr>
            <a:lvl2pPr>
              <a:buClr>
                <a:schemeClr val="tx2"/>
              </a:buClr>
              <a:defRPr sz="2000"/>
            </a:lvl2pPr>
            <a:lvl3pPr>
              <a:buClr>
                <a:schemeClr val="tx2"/>
              </a:buClr>
              <a:defRPr sz="1800"/>
            </a:lvl3pPr>
            <a:lvl4pPr>
              <a:buClr>
                <a:schemeClr val="tx2"/>
              </a:buClr>
              <a:defRPr sz="1600"/>
            </a:lvl4pPr>
            <a:lvl5pPr>
              <a:buClr>
                <a:schemeClr val="tx2"/>
              </a:buCl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19201"/>
            <a:ext cx="5384800" cy="4906963"/>
          </a:xfrm>
        </p:spPr>
        <p:txBody>
          <a:bodyPr/>
          <a:lstStyle>
            <a:lvl1pPr>
              <a:buClr>
                <a:schemeClr val="tx2"/>
              </a:buClr>
              <a:defRPr sz="2200"/>
            </a:lvl1pPr>
            <a:lvl2pPr>
              <a:buClr>
                <a:schemeClr val="tx2"/>
              </a:buClr>
              <a:defRPr sz="2000"/>
            </a:lvl2pPr>
            <a:lvl3pPr>
              <a:buClr>
                <a:schemeClr val="tx2"/>
              </a:buClr>
              <a:defRPr sz="1800"/>
            </a:lvl3pPr>
            <a:lvl4pPr>
              <a:buClr>
                <a:schemeClr val="tx2"/>
              </a:buClr>
              <a:defRPr sz="1600"/>
            </a:lvl4pPr>
            <a:lvl5pPr>
              <a:buClr>
                <a:schemeClr val="tx2"/>
              </a:buCl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1659D765-7126-4B95-ADF3-403BFECAA360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609600" y="914400"/>
            <a:ext cx="10972800" cy="0"/>
          </a:xfrm>
          <a:prstGeom prst="line">
            <a:avLst/>
          </a:prstGeom>
          <a:ln w="50800" cap="flat">
            <a:solidFill>
              <a:schemeClr val="tx2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9F191DFC-BCA0-443D-B994-97C841DC0450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FB45DFE7-D7AD-4ECD-A9C8-CA1FF5BAF737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4FA54A8-AC05-4E51-97BF-0AE6FFDEEBEA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6047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8E048402-9490-480C-B493-607B1E845ABA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BF7A2FB-5E63-4F6B-AD89-DAD0D43D40D8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3D21A300-A8DA-4985-B9D1-8777291959AF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304801"/>
            <a:ext cx="2743200" cy="58213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04801"/>
            <a:ext cx="8026400" cy="58213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569EA510-711E-4808-BDFF-EEB70A6ECC87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>
            <a:spLocks noChangeArrowheads="1"/>
          </p:cNvSpPr>
          <p:nvPr userDrawn="1"/>
        </p:nvSpPr>
        <p:spPr bwMode="auto">
          <a:xfrm>
            <a:off x="609601" y="457201"/>
            <a:ext cx="11029951" cy="598646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800">
              <a:solidFill>
                <a:srgbClr val="000000"/>
              </a:solidFill>
            </a:endParaRPr>
          </a:p>
        </p:txBody>
      </p:sp>
      <p:pic>
        <p:nvPicPr>
          <p:cNvPr id="5" name="Picture 9" descr="stanford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5367" y="5257800"/>
            <a:ext cx="819151" cy="93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371601"/>
            <a:ext cx="10363200" cy="1698625"/>
          </a:xfrm>
        </p:spPr>
        <p:txBody>
          <a:bodyPr/>
          <a:lstStyle>
            <a:lvl1pPr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 dirty="0" smtClean="0"/>
              <a:t>Click to edit Master 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3810000"/>
            <a:ext cx="8534400" cy="1219200"/>
          </a:xfrm>
        </p:spPr>
        <p:txBody>
          <a:bodyPr/>
          <a:lstStyle>
            <a:lvl1pPr marL="0" indent="0" algn="ctr">
              <a:spcBef>
                <a:spcPct val="0"/>
              </a:spcBef>
              <a:buFont typeface="Arial" charset="0"/>
              <a:buNone/>
              <a:defRPr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</p:spTree>
    <p:extLst/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buClr>
                <a:schemeClr val="tx2"/>
              </a:buClr>
              <a:defRPr/>
            </a:lvl1pPr>
            <a:lvl2pPr>
              <a:spcBef>
                <a:spcPts val="600"/>
              </a:spcBef>
              <a:buClr>
                <a:schemeClr val="tx2"/>
              </a:buClr>
              <a:defRPr/>
            </a:lvl2pPr>
            <a:lvl3pPr>
              <a:spcBef>
                <a:spcPts val="400"/>
              </a:spcBef>
              <a:buClr>
                <a:schemeClr val="tx2"/>
              </a:buClr>
              <a:defRPr/>
            </a:lvl3pPr>
            <a:lvl4pPr>
              <a:spcBef>
                <a:spcPts val="300"/>
              </a:spcBef>
              <a:buClr>
                <a:schemeClr val="tx2"/>
              </a:buClr>
              <a:defRPr/>
            </a:lvl4pPr>
            <a:lvl5pPr>
              <a:spcBef>
                <a:spcPts val="300"/>
              </a:spcBef>
              <a:buClr>
                <a:schemeClr val="tx2"/>
              </a:buCl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 bwMode="auto">
          <a:xfrm>
            <a:off x="609600" y="914400"/>
            <a:ext cx="10972800" cy="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March 3, 2013</a:t>
            </a:r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Raft Consensus Algorithm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2162002-2512-45FD-82AF-2FE8F2E91859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March 3,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Raft Consensus Algorithm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2162002-2512-45FD-82AF-2FE8F2E91859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CBA6D86-DBBA-4E58-B0C7-18EC35491596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219201"/>
            <a:ext cx="5384800" cy="4906963"/>
          </a:xfrm>
        </p:spPr>
        <p:txBody>
          <a:bodyPr/>
          <a:lstStyle>
            <a:lvl1pPr>
              <a:buClr>
                <a:schemeClr val="tx2"/>
              </a:buClr>
              <a:defRPr sz="2200"/>
            </a:lvl1pPr>
            <a:lvl2pPr>
              <a:buClr>
                <a:schemeClr val="tx2"/>
              </a:buClr>
              <a:defRPr sz="2000"/>
            </a:lvl2pPr>
            <a:lvl3pPr>
              <a:buClr>
                <a:schemeClr val="tx2"/>
              </a:buClr>
              <a:defRPr sz="1800"/>
            </a:lvl3pPr>
            <a:lvl4pPr>
              <a:buClr>
                <a:schemeClr val="tx2"/>
              </a:buClr>
              <a:defRPr sz="1600"/>
            </a:lvl4pPr>
            <a:lvl5pPr>
              <a:buClr>
                <a:schemeClr val="tx2"/>
              </a:buCl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19201"/>
            <a:ext cx="5384800" cy="4906963"/>
          </a:xfrm>
        </p:spPr>
        <p:txBody>
          <a:bodyPr/>
          <a:lstStyle>
            <a:lvl1pPr>
              <a:buClr>
                <a:schemeClr val="tx2"/>
              </a:buClr>
              <a:defRPr sz="2200"/>
            </a:lvl1pPr>
            <a:lvl2pPr>
              <a:buClr>
                <a:schemeClr val="tx2"/>
              </a:buClr>
              <a:defRPr sz="2000"/>
            </a:lvl2pPr>
            <a:lvl3pPr>
              <a:buClr>
                <a:schemeClr val="tx2"/>
              </a:buClr>
              <a:defRPr sz="1800"/>
            </a:lvl3pPr>
            <a:lvl4pPr>
              <a:buClr>
                <a:schemeClr val="tx2"/>
              </a:buClr>
              <a:defRPr sz="1600"/>
            </a:lvl4pPr>
            <a:lvl5pPr>
              <a:buClr>
                <a:schemeClr val="tx2"/>
              </a:buCl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1659D765-7126-4B95-ADF3-403BFECAA360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609600" y="914400"/>
            <a:ext cx="10972800" cy="0"/>
          </a:xfrm>
          <a:prstGeom prst="line">
            <a:avLst/>
          </a:prstGeom>
          <a:ln w="50800" cap="flat">
            <a:solidFill>
              <a:schemeClr val="tx2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/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9F191DFC-BCA0-443D-B994-97C841DC0450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01977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FB45DFE7-D7AD-4ECD-A9C8-CA1FF5BAF737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4FA54A8-AC05-4E51-97BF-0AE6FFDEEBEA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8E048402-9490-480C-B493-607B1E845ABA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BF7A2FB-5E63-4F6B-AD89-DAD0D43D40D8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3D21A300-A8DA-4985-B9D1-8777291959AF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304801"/>
            <a:ext cx="2743200" cy="58213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04801"/>
            <a:ext cx="8026400" cy="58213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569EA510-711E-4808-BDFF-EEB70A6ECC87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>
            <a:spLocks noChangeArrowheads="1"/>
          </p:cNvSpPr>
          <p:nvPr userDrawn="1"/>
        </p:nvSpPr>
        <p:spPr bwMode="auto">
          <a:xfrm>
            <a:off x="609601" y="457201"/>
            <a:ext cx="11029951" cy="598646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800">
              <a:solidFill>
                <a:srgbClr val="000000"/>
              </a:solidFill>
            </a:endParaRPr>
          </a:p>
        </p:txBody>
      </p:sp>
      <p:pic>
        <p:nvPicPr>
          <p:cNvPr id="5" name="Picture 9" descr="stanford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5367" y="5257800"/>
            <a:ext cx="819151" cy="93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371601"/>
            <a:ext cx="10363200" cy="1698625"/>
          </a:xfrm>
        </p:spPr>
        <p:txBody>
          <a:bodyPr/>
          <a:lstStyle>
            <a:lvl1pPr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 dirty="0" smtClean="0"/>
              <a:t>Click to edit Master 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3810000"/>
            <a:ext cx="8534400" cy="1219200"/>
          </a:xfrm>
        </p:spPr>
        <p:txBody>
          <a:bodyPr/>
          <a:lstStyle>
            <a:lvl1pPr marL="0" indent="0" algn="ctr">
              <a:spcBef>
                <a:spcPct val="0"/>
              </a:spcBef>
              <a:buFont typeface="Arial" charset="0"/>
              <a:buNone/>
              <a:defRPr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</p:spTree>
    <p:extLst/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buClr>
                <a:schemeClr val="tx2"/>
              </a:buClr>
              <a:defRPr/>
            </a:lvl1pPr>
            <a:lvl2pPr>
              <a:spcBef>
                <a:spcPts val="600"/>
              </a:spcBef>
              <a:buClr>
                <a:schemeClr val="tx2"/>
              </a:buClr>
              <a:defRPr/>
            </a:lvl2pPr>
            <a:lvl3pPr>
              <a:spcBef>
                <a:spcPts val="400"/>
              </a:spcBef>
              <a:buClr>
                <a:schemeClr val="tx2"/>
              </a:buClr>
              <a:defRPr/>
            </a:lvl3pPr>
            <a:lvl4pPr>
              <a:spcBef>
                <a:spcPts val="300"/>
              </a:spcBef>
              <a:buClr>
                <a:schemeClr val="tx2"/>
              </a:buClr>
              <a:defRPr/>
            </a:lvl4pPr>
            <a:lvl5pPr>
              <a:spcBef>
                <a:spcPts val="300"/>
              </a:spcBef>
              <a:buClr>
                <a:schemeClr val="tx2"/>
              </a:buCl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 bwMode="auto">
          <a:xfrm>
            <a:off x="609600" y="914400"/>
            <a:ext cx="10972800" cy="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March 3, 2013</a:t>
            </a:r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Raft Consensus Algorithm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2162002-2512-45FD-82AF-2FE8F2E91859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March 3,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Raft Consensus Algorithm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2162002-2512-45FD-82AF-2FE8F2E91859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CBA6D86-DBBA-4E58-B0C7-18EC35491596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22445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219201"/>
            <a:ext cx="5384800" cy="4906963"/>
          </a:xfrm>
        </p:spPr>
        <p:txBody>
          <a:bodyPr/>
          <a:lstStyle>
            <a:lvl1pPr>
              <a:buClr>
                <a:schemeClr val="tx2"/>
              </a:buClr>
              <a:defRPr sz="2200"/>
            </a:lvl1pPr>
            <a:lvl2pPr>
              <a:buClr>
                <a:schemeClr val="tx2"/>
              </a:buClr>
              <a:defRPr sz="2000"/>
            </a:lvl2pPr>
            <a:lvl3pPr>
              <a:buClr>
                <a:schemeClr val="tx2"/>
              </a:buClr>
              <a:defRPr sz="1800"/>
            </a:lvl3pPr>
            <a:lvl4pPr>
              <a:buClr>
                <a:schemeClr val="tx2"/>
              </a:buClr>
              <a:defRPr sz="1600"/>
            </a:lvl4pPr>
            <a:lvl5pPr>
              <a:buClr>
                <a:schemeClr val="tx2"/>
              </a:buCl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19201"/>
            <a:ext cx="5384800" cy="4906963"/>
          </a:xfrm>
        </p:spPr>
        <p:txBody>
          <a:bodyPr/>
          <a:lstStyle>
            <a:lvl1pPr>
              <a:buClr>
                <a:schemeClr val="tx2"/>
              </a:buClr>
              <a:defRPr sz="2200"/>
            </a:lvl1pPr>
            <a:lvl2pPr>
              <a:buClr>
                <a:schemeClr val="tx2"/>
              </a:buClr>
              <a:defRPr sz="2000"/>
            </a:lvl2pPr>
            <a:lvl3pPr>
              <a:buClr>
                <a:schemeClr val="tx2"/>
              </a:buClr>
              <a:defRPr sz="1800"/>
            </a:lvl3pPr>
            <a:lvl4pPr>
              <a:buClr>
                <a:schemeClr val="tx2"/>
              </a:buClr>
              <a:defRPr sz="1600"/>
            </a:lvl4pPr>
            <a:lvl5pPr>
              <a:buClr>
                <a:schemeClr val="tx2"/>
              </a:buCl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1659D765-7126-4B95-ADF3-403BFECAA360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609600" y="914400"/>
            <a:ext cx="10972800" cy="0"/>
          </a:xfrm>
          <a:prstGeom prst="line">
            <a:avLst/>
          </a:prstGeom>
          <a:ln w="50800" cap="flat">
            <a:solidFill>
              <a:schemeClr val="tx2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/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9F191DFC-BCA0-443D-B994-97C841DC0450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FB45DFE7-D7AD-4ECD-A9C8-CA1FF5BAF737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4FA54A8-AC05-4E51-97BF-0AE6FFDEEBEA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8E048402-9490-480C-B493-607B1E845ABA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BF7A2FB-5E63-4F6B-AD89-DAD0D43D40D8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3D21A300-A8DA-4985-B9D1-8777291959AF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304801"/>
            <a:ext cx="2743200" cy="58213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04801"/>
            <a:ext cx="8026400" cy="58213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569EA510-711E-4808-BDFF-EEB70A6ECC87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>
            <a:spLocks noChangeArrowheads="1"/>
          </p:cNvSpPr>
          <p:nvPr userDrawn="1"/>
        </p:nvSpPr>
        <p:spPr bwMode="auto">
          <a:xfrm>
            <a:off x="609601" y="457201"/>
            <a:ext cx="11029951" cy="598646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800">
              <a:solidFill>
                <a:srgbClr val="000000"/>
              </a:solidFill>
            </a:endParaRPr>
          </a:p>
        </p:txBody>
      </p:sp>
      <p:pic>
        <p:nvPicPr>
          <p:cNvPr id="5" name="Picture 9" descr="stanford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5367" y="5257800"/>
            <a:ext cx="819151" cy="93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371601"/>
            <a:ext cx="10363200" cy="1698625"/>
          </a:xfrm>
        </p:spPr>
        <p:txBody>
          <a:bodyPr/>
          <a:lstStyle>
            <a:lvl1pPr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 dirty="0" smtClean="0"/>
              <a:t>Click to edit Master 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3810000"/>
            <a:ext cx="8534400" cy="1219200"/>
          </a:xfrm>
        </p:spPr>
        <p:txBody>
          <a:bodyPr/>
          <a:lstStyle>
            <a:lvl1pPr marL="0" indent="0" algn="ctr">
              <a:spcBef>
                <a:spcPct val="0"/>
              </a:spcBef>
              <a:buFont typeface="Arial" charset="0"/>
              <a:buNone/>
              <a:defRPr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</p:spTree>
    <p:extLst/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buClr>
                <a:schemeClr val="tx2"/>
              </a:buClr>
              <a:defRPr/>
            </a:lvl1pPr>
            <a:lvl2pPr>
              <a:spcBef>
                <a:spcPts val="600"/>
              </a:spcBef>
              <a:buClr>
                <a:schemeClr val="tx2"/>
              </a:buClr>
              <a:defRPr/>
            </a:lvl2pPr>
            <a:lvl3pPr>
              <a:spcBef>
                <a:spcPts val="400"/>
              </a:spcBef>
              <a:buClr>
                <a:schemeClr val="tx2"/>
              </a:buClr>
              <a:defRPr/>
            </a:lvl3pPr>
            <a:lvl4pPr>
              <a:spcBef>
                <a:spcPts val="300"/>
              </a:spcBef>
              <a:buClr>
                <a:schemeClr val="tx2"/>
              </a:buClr>
              <a:defRPr/>
            </a:lvl4pPr>
            <a:lvl5pPr>
              <a:spcBef>
                <a:spcPts val="300"/>
              </a:spcBef>
              <a:buClr>
                <a:schemeClr val="tx2"/>
              </a:buCl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 bwMode="auto">
          <a:xfrm>
            <a:off x="609600" y="914400"/>
            <a:ext cx="10972800" cy="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March 3, 2013</a:t>
            </a:r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Raft Consensus Algorithm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2162002-2512-45FD-82AF-2FE8F2E91859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2070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March 3,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Raft Consensus Algorithm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2162002-2512-45FD-82AF-2FE8F2E91859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CBA6D86-DBBA-4E58-B0C7-18EC35491596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219201"/>
            <a:ext cx="5384800" cy="4906963"/>
          </a:xfrm>
        </p:spPr>
        <p:txBody>
          <a:bodyPr/>
          <a:lstStyle>
            <a:lvl1pPr>
              <a:buClr>
                <a:schemeClr val="tx2"/>
              </a:buClr>
              <a:defRPr sz="2200"/>
            </a:lvl1pPr>
            <a:lvl2pPr>
              <a:buClr>
                <a:schemeClr val="tx2"/>
              </a:buClr>
              <a:defRPr sz="2000"/>
            </a:lvl2pPr>
            <a:lvl3pPr>
              <a:buClr>
                <a:schemeClr val="tx2"/>
              </a:buClr>
              <a:defRPr sz="1800"/>
            </a:lvl3pPr>
            <a:lvl4pPr>
              <a:buClr>
                <a:schemeClr val="tx2"/>
              </a:buClr>
              <a:defRPr sz="1600"/>
            </a:lvl4pPr>
            <a:lvl5pPr>
              <a:buClr>
                <a:schemeClr val="tx2"/>
              </a:buCl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19201"/>
            <a:ext cx="5384800" cy="4906963"/>
          </a:xfrm>
        </p:spPr>
        <p:txBody>
          <a:bodyPr/>
          <a:lstStyle>
            <a:lvl1pPr>
              <a:buClr>
                <a:schemeClr val="tx2"/>
              </a:buClr>
              <a:defRPr sz="2200"/>
            </a:lvl1pPr>
            <a:lvl2pPr>
              <a:buClr>
                <a:schemeClr val="tx2"/>
              </a:buClr>
              <a:defRPr sz="2000"/>
            </a:lvl2pPr>
            <a:lvl3pPr>
              <a:buClr>
                <a:schemeClr val="tx2"/>
              </a:buClr>
              <a:defRPr sz="1800"/>
            </a:lvl3pPr>
            <a:lvl4pPr>
              <a:buClr>
                <a:schemeClr val="tx2"/>
              </a:buClr>
              <a:defRPr sz="1600"/>
            </a:lvl4pPr>
            <a:lvl5pPr>
              <a:buClr>
                <a:schemeClr val="tx2"/>
              </a:buCl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1659D765-7126-4B95-ADF3-403BFECAA360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609600" y="914400"/>
            <a:ext cx="10972800" cy="0"/>
          </a:xfrm>
          <a:prstGeom prst="line">
            <a:avLst/>
          </a:prstGeom>
          <a:ln w="50800" cap="flat">
            <a:solidFill>
              <a:schemeClr val="tx2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/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9F191DFC-BCA0-443D-B994-97C841DC0450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FB45DFE7-D7AD-4ECD-A9C8-CA1FF5BAF737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4FA54A8-AC05-4E51-97BF-0AE6FFDEEBEA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8E048402-9490-480C-B493-607B1E845ABA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BF7A2FB-5E63-4F6B-AD89-DAD0D43D40D8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3D21A300-A8DA-4985-B9D1-8777291959AF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304801"/>
            <a:ext cx="2743200" cy="58213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04801"/>
            <a:ext cx="8026400" cy="58213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March 3, 2013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>
                <a:solidFill>
                  <a:srgbClr val="7F7F7F"/>
                </a:solidFill>
              </a:rPr>
              <a:t>Raft Consensus Algorithm</a:t>
            </a:r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569EA510-711E-4808-BDFF-EEB70A6ECC87}" type="slidenum">
              <a:rPr lang="en-US">
                <a:solidFill>
                  <a:srgbClr val="7F7F7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1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041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52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130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theme" Target="../theme/theme3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theme" Target="../theme/theme4.xml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theme" Target="../theme/theme5.xml"/><Relationship Id="rId1" Type="http://schemas.openxmlformats.org/officeDocument/2006/relationships/slideLayout" Target="../slideLayouts/slideLayout48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700365"/>
            <a:ext cx="10515600" cy="4351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A63ACE-6FC9-CE4E-8762-DED14C629FA1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863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304800"/>
            <a:ext cx="109728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219201"/>
            <a:ext cx="10972800" cy="4906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24601"/>
            <a:ext cx="28448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000" smtClean="0">
                <a:solidFill>
                  <a:schemeClr val="bg2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7F7F7F"/>
                </a:solidFill>
              </a:rPr>
              <a:t>March 3, 2013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60800" y="6324601"/>
            <a:ext cx="45720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 smtClean="0">
                <a:solidFill>
                  <a:schemeClr val="bg2"/>
                </a:solidFill>
              </a:defRPr>
            </a:lvl1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7F7F7F"/>
                </a:solidFill>
              </a:rPr>
              <a:t>Raft Consensus Algorithm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24601"/>
            <a:ext cx="28448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smtClean="0">
                <a:solidFill>
                  <a:schemeClr val="bg2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2162002-2512-45FD-82AF-2FE8F2E91859}" type="slidenum">
              <a:rPr lang="en-US">
                <a:solidFill>
                  <a:srgbClr val="7F7F7F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6748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50000"/>
        </a:spcBef>
        <a:spcAft>
          <a:spcPct val="0"/>
        </a:spcAft>
        <a:buClr>
          <a:schemeClr val="tx2"/>
        </a:buClr>
        <a:buSzPct val="90000"/>
        <a:buFont typeface="Arial" charset="0"/>
        <a:buChar char="●"/>
        <a:defRPr sz="24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90000"/>
        <a:buFont typeface="Arial" charset="0"/>
        <a:buChar char="●"/>
        <a:defRPr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90000"/>
        <a:buFont typeface="Arial" charset="0"/>
        <a:buChar char="●"/>
        <a:defRPr sz="16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Arial" charset="0"/>
        <a:buChar char="●"/>
        <a:defRPr sz="16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Arial" charset="0"/>
        <a:buChar char="●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Arial" charset="0"/>
        <a:buChar char="●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Arial" charset="0"/>
        <a:buChar char="●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304800"/>
            <a:ext cx="109728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219201"/>
            <a:ext cx="10972800" cy="4906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24601"/>
            <a:ext cx="28448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000" smtClean="0">
                <a:solidFill>
                  <a:schemeClr val="bg2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7F7F7F"/>
                </a:solidFill>
              </a:rPr>
              <a:t>March 3, 2013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60800" y="6324601"/>
            <a:ext cx="45720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 smtClean="0">
                <a:solidFill>
                  <a:schemeClr val="bg2"/>
                </a:solidFill>
              </a:defRPr>
            </a:lvl1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7F7F7F"/>
                </a:solidFill>
              </a:rPr>
              <a:t>Raft Consensus Algorithm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24601"/>
            <a:ext cx="28448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smtClean="0">
                <a:solidFill>
                  <a:schemeClr val="bg2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2162002-2512-45FD-82AF-2FE8F2E91859}" type="slidenum">
              <a:rPr lang="en-US">
                <a:solidFill>
                  <a:srgbClr val="7F7F7F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6652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50000"/>
        </a:spcBef>
        <a:spcAft>
          <a:spcPct val="0"/>
        </a:spcAft>
        <a:buClr>
          <a:schemeClr val="tx2"/>
        </a:buClr>
        <a:buSzPct val="90000"/>
        <a:buFont typeface="Arial" charset="0"/>
        <a:buChar char="●"/>
        <a:defRPr sz="24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90000"/>
        <a:buFont typeface="Arial" charset="0"/>
        <a:buChar char="●"/>
        <a:defRPr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90000"/>
        <a:buFont typeface="Arial" charset="0"/>
        <a:buChar char="●"/>
        <a:defRPr sz="16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Arial" charset="0"/>
        <a:buChar char="●"/>
        <a:defRPr sz="16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Arial" charset="0"/>
        <a:buChar char="●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Arial" charset="0"/>
        <a:buChar char="●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Arial" charset="0"/>
        <a:buChar char="●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304800"/>
            <a:ext cx="109728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219201"/>
            <a:ext cx="10972800" cy="4906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24601"/>
            <a:ext cx="28448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000" smtClean="0">
                <a:solidFill>
                  <a:schemeClr val="bg2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7F7F7F"/>
                </a:solidFill>
              </a:rPr>
              <a:t>March 3, 2013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60800" y="6324601"/>
            <a:ext cx="45720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 smtClean="0">
                <a:solidFill>
                  <a:schemeClr val="bg2"/>
                </a:solidFill>
              </a:defRPr>
            </a:lvl1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7F7F7F"/>
                </a:solidFill>
              </a:rPr>
              <a:t>Raft Consensus Algorithm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24601"/>
            <a:ext cx="28448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smtClean="0">
                <a:solidFill>
                  <a:schemeClr val="bg2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2162002-2512-45FD-82AF-2FE8F2E91859}" type="slidenum">
              <a:rPr lang="en-US">
                <a:solidFill>
                  <a:srgbClr val="7F7F7F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9200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50000"/>
        </a:spcBef>
        <a:spcAft>
          <a:spcPct val="0"/>
        </a:spcAft>
        <a:buClr>
          <a:schemeClr val="tx2"/>
        </a:buClr>
        <a:buSzPct val="90000"/>
        <a:buFont typeface="Arial" charset="0"/>
        <a:buChar char="●"/>
        <a:defRPr sz="24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90000"/>
        <a:buFont typeface="Arial" charset="0"/>
        <a:buChar char="●"/>
        <a:defRPr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90000"/>
        <a:buFont typeface="Arial" charset="0"/>
        <a:buChar char="●"/>
        <a:defRPr sz="16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Arial" charset="0"/>
        <a:buChar char="●"/>
        <a:defRPr sz="16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Arial" charset="0"/>
        <a:buChar char="●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Arial" charset="0"/>
        <a:buChar char="●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Arial" charset="0"/>
        <a:buChar char="●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304800"/>
            <a:ext cx="109728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219201"/>
            <a:ext cx="10972800" cy="4906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24601"/>
            <a:ext cx="28448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000" smtClean="0">
                <a:solidFill>
                  <a:schemeClr val="bg2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7F7F7F"/>
                </a:solidFill>
              </a:rPr>
              <a:t>March 3, 2013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60800" y="6324601"/>
            <a:ext cx="45720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 smtClean="0">
                <a:solidFill>
                  <a:schemeClr val="bg2"/>
                </a:solidFill>
              </a:defRPr>
            </a:lvl1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7F7F7F"/>
                </a:solidFill>
              </a:rPr>
              <a:t>Raft Consensus Algorithm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24601"/>
            <a:ext cx="28448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smtClean="0">
                <a:solidFill>
                  <a:schemeClr val="bg2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2162002-2512-45FD-82AF-2FE8F2E91859}" type="slidenum">
              <a:rPr lang="en-US">
                <a:solidFill>
                  <a:srgbClr val="7F7F7F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3794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</p:sldLayoutIdLst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rgbClr val="0050A0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50000"/>
        </a:spcBef>
        <a:spcAft>
          <a:spcPct val="0"/>
        </a:spcAft>
        <a:buClr>
          <a:schemeClr val="tx2"/>
        </a:buClr>
        <a:buSzPct val="90000"/>
        <a:buFont typeface="Arial" charset="0"/>
        <a:buChar char="●"/>
        <a:defRPr sz="24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90000"/>
        <a:buFont typeface="Arial" charset="0"/>
        <a:buChar char="●"/>
        <a:defRPr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90000"/>
        <a:buFont typeface="Arial" charset="0"/>
        <a:buChar char="●"/>
        <a:defRPr sz="16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Arial" charset="0"/>
        <a:buChar char="●"/>
        <a:defRPr sz="16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Arial" charset="0"/>
        <a:buChar char="●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Arial" charset="0"/>
        <a:buChar char="●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Arial" charset="0"/>
        <a:buChar char="●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aft.github.io/" TargetMode="External"/><Relationship Id="rId3" Type="http://schemas.openxmlformats.org/officeDocument/2006/relationships/hyperlink" Target="http://thesecretlivesofdata.com/raft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senix.org/system/files/conference/atc14/atc14-paper-ongaro.pdf" TargetMode="External"/><Relationship Id="rId4" Type="http://schemas.openxmlformats.org/officeDocument/2006/relationships/hyperlink" Target="http://www.andrew.cmu.edu/course/14-736/applications/ln/riconwest2013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gineering.linkedin.com/distributed-systems/log-what-every-software-engineer-should-know-about-real-time-datas-unifying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dirty="0" smtClean="0"/>
              <a:t>Log Centric </a:t>
            </a:r>
            <a:r>
              <a:rPr lang="en-US" dirty="0" smtClean="0"/>
              <a:t>Systems, RAFT, and </a:t>
            </a:r>
            <a:r>
              <a:rPr lang="en-US" dirty="0" smtClean="0"/>
              <a:t>Science Gateways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514356"/>
            <a:ext cx="9144000" cy="165576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r>
              <a:rPr lang="en-US" dirty="0" smtClean="0"/>
              <a:t>Managing distributed logs with consensus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715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Message Queues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12891"/>
            <a:ext cx="10515600" cy="43513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dirty="0" smtClean="0"/>
              <a:t>Message Queue: a data structure containing a </a:t>
            </a:r>
            <a:r>
              <a:rPr lang="en-US" b="1" dirty="0" smtClean="0"/>
              <a:t>consumable</a:t>
            </a:r>
            <a:r>
              <a:rPr lang="en-US" dirty="0" smtClean="0"/>
              <a:t> list of entries.  </a:t>
            </a:r>
          </a:p>
          <a:p>
            <a:pPr lvl="1"/>
            <a:r>
              <a:rPr lang="en-US" dirty="0" smtClean="0"/>
              <a:t>Publishers create </a:t>
            </a:r>
            <a:r>
              <a:rPr lang="en-US" dirty="0" smtClean="0"/>
              <a:t>entries</a:t>
            </a:r>
          </a:p>
          <a:p>
            <a:pPr lvl="1"/>
            <a:r>
              <a:rPr lang="en-US" dirty="0"/>
              <a:t>Brokers receive and deliver </a:t>
            </a:r>
            <a:r>
              <a:rPr lang="en-US" dirty="0" smtClean="0"/>
              <a:t>entries</a:t>
            </a:r>
            <a:endParaRPr lang="en-US" dirty="0" smtClean="0"/>
          </a:p>
          <a:p>
            <a:pPr lvl="1"/>
            <a:r>
              <a:rPr lang="en-US" dirty="0" smtClean="0"/>
              <a:t>Consumers consume entries</a:t>
            </a:r>
          </a:p>
          <a:p>
            <a:pPr lvl="1"/>
            <a:r>
              <a:rPr lang="en-US" dirty="0" smtClean="0"/>
              <a:t>Entries </a:t>
            </a:r>
            <a:r>
              <a:rPr lang="en-US" dirty="0"/>
              <a:t>are machine readable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Entries are removed when they are </a:t>
            </a:r>
            <a:r>
              <a:rPr lang="en-US" dirty="0" smtClean="0"/>
              <a:t>consumed.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5755" y="4296426"/>
            <a:ext cx="4530984" cy="240708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" name="TextBox 4"/>
          <p:cNvSpPr txBox="1"/>
          <p:nvPr/>
        </p:nvSpPr>
        <p:spPr>
          <a:xfrm>
            <a:off x="237993" y="4752344"/>
            <a:ext cx="6901841" cy="184665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3200" dirty="0"/>
              <a:t>We discussed these limits in the Kafka </a:t>
            </a:r>
            <a:r>
              <a:rPr lang="en-US" sz="3200" dirty="0" smtClean="0"/>
              <a:t>lectures: queues are not good for replays --&gt; state management</a:t>
            </a:r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190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The Other Type of Log: State Records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12891"/>
            <a:ext cx="6451948" cy="43513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2500" lnSpcReduction="10000"/>
          </a:bodyPr>
          <a:lstStyle/>
          <a:p>
            <a:r>
              <a:rPr lang="en-US" dirty="0" smtClean="0"/>
              <a:t>Logs: records of state changes in a system</a:t>
            </a:r>
          </a:p>
          <a:p>
            <a:pPr lvl="1"/>
            <a:r>
              <a:rPr lang="en-US" b="1" dirty="0" smtClean="0"/>
              <a:t>Machine readable</a:t>
            </a:r>
          </a:p>
          <a:p>
            <a:pPr lvl="1"/>
            <a:r>
              <a:rPr lang="en-US" dirty="0" smtClean="0"/>
              <a:t>Distributed logs -&gt; distributed state machines</a:t>
            </a:r>
          </a:p>
          <a:p>
            <a:r>
              <a:rPr lang="en-US" dirty="0" smtClean="0"/>
              <a:t>Logs can be for internal consumption</a:t>
            </a:r>
          </a:p>
          <a:p>
            <a:pPr lvl="1"/>
            <a:r>
              <a:rPr lang="en-US" dirty="0" smtClean="0"/>
              <a:t>Enables a system to recover state on restart or failover</a:t>
            </a:r>
          </a:p>
          <a:p>
            <a:pPr lvl="1"/>
            <a:r>
              <a:rPr lang="en-US" dirty="0" smtClean="0"/>
              <a:t>Ex: Zookeeper and Kafka internals</a:t>
            </a:r>
          </a:p>
          <a:p>
            <a:r>
              <a:rPr lang="en-US" dirty="0" smtClean="0"/>
              <a:t>Logs can be for external consumption</a:t>
            </a:r>
          </a:p>
          <a:p>
            <a:pPr lvl="1"/>
            <a:r>
              <a:rPr lang="en-US" dirty="0" smtClean="0"/>
              <a:t>Different types of processes share a state machine: same logs are processed differently</a:t>
            </a:r>
          </a:p>
          <a:p>
            <a:pPr lvl="1"/>
            <a:r>
              <a:rPr lang="en-US" dirty="0" smtClean="0"/>
              <a:t>Messaging</a:t>
            </a:r>
          </a:p>
          <a:p>
            <a:pPr lvl="1"/>
            <a:r>
              <a:rPr lang="en-US" dirty="0" smtClean="0"/>
              <a:t>Ex: Clients to Zookeeper, Kafka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987" y="1802976"/>
            <a:ext cx="4592876" cy="344465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452987" y="5247633"/>
            <a:ext cx="4592876" cy="83099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Kirk records a message in case Spock needs to take over.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88123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MySQL Dump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00365"/>
            <a:ext cx="10515600" cy="4351338"/>
          </a:xfrm>
        </p:spPr>
        <p:txBody>
          <a:bodyPr/>
          <a:lstStyle/>
          <a:p>
            <a:r>
              <a:rPr lang="en-US" dirty="0" smtClean="0"/>
              <a:t>You can use MySQL’s dump command to create a restorable version of your DB.</a:t>
            </a:r>
          </a:p>
          <a:p>
            <a:pPr lvl="1"/>
            <a:r>
              <a:rPr lang="en-US" dirty="0" smtClean="0"/>
              <a:t>These are logs</a:t>
            </a:r>
          </a:p>
          <a:p>
            <a:r>
              <a:rPr lang="en-US" dirty="0" smtClean="0"/>
              <a:t>What if you needed to restore lots of replicated databases from the same dump?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1583" y="3655316"/>
            <a:ext cx="7572070" cy="310169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094645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Logs and Queues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These are similar data structures</a:t>
            </a:r>
          </a:p>
          <a:p>
            <a:pPr lvl="1"/>
            <a:r>
              <a:rPr lang="en-US" dirty="0" smtClean="0"/>
              <a:t>Basics: First in, first out</a:t>
            </a:r>
          </a:p>
          <a:p>
            <a:r>
              <a:rPr lang="en-US" dirty="0" smtClean="0"/>
              <a:t>Important difference is that logs are persistent while queue entries are transient</a:t>
            </a:r>
          </a:p>
          <a:p>
            <a:pPr lvl="1"/>
            <a:r>
              <a:rPr lang="en-US" dirty="0" smtClean="0"/>
              <a:t>Persistence can have limits: Kafka quality of service</a:t>
            </a:r>
          </a:p>
          <a:p>
            <a:r>
              <a:rPr lang="en-US" dirty="0" smtClean="0"/>
              <a:t>Message queue: the broker often needs to know if the message was delivered and processed correctly</a:t>
            </a:r>
          </a:p>
          <a:p>
            <a:pPr lvl="1"/>
            <a:r>
              <a:rPr lang="en-US" dirty="0" smtClean="0"/>
              <a:t>Is it safe to delete an entry?</a:t>
            </a:r>
          </a:p>
          <a:p>
            <a:pPr lvl="1"/>
            <a:r>
              <a:rPr lang="en-US" dirty="0" smtClean="0"/>
              <a:t>ACK or NACK</a:t>
            </a:r>
          </a:p>
          <a:p>
            <a:pPr lvl="1"/>
            <a:r>
              <a:rPr lang="en-US" dirty="0" err="1" smtClean="0"/>
              <a:t>Stateful</a:t>
            </a:r>
            <a:r>
              <a:rPr lang="en-US" dirty="0" smtClean="0"/>
              <a:t> </a:t>
            </a:r>
          </a:p>
          <a:p>
            <a:r>
              <a:rPr lang="en-US" dirty="0"/>
              <a:t>Log system: client is responsible for knowing the last entry it consumed</a:t>
            </a:r>
          </a:p>
          <a:p>
            <a:pPr lvl="1"/>
            <a:r>
              <a:rPr lang="en-US" dirty="0"/>
              <a:t>The broker just keeps track of </a:t>
            </a:r>
            <a:r>
              <a:rPr lang="en-US" dirty="0" smtClean="0"/>
              <a:t>the records</a:t>
            </a:r>
          </a:p>
          <a:p>
            <a:pPr lvl="1"/>
            <a:r>
              <a:rPr lang="en-US" dirty="0" smtClean="0"/>
              <a:t>Stateless, or REST-like, interactions with </a:t>
            </a:r>
            <a:r>
              <a:rPr lang="en-US" dirty="0" smtClean="0"/>
              <a:t>clients (idempotent)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599449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98" y="5874707"/>
            <a:ext cx="11586575" cy="763762"/>
          </a:xfr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3600" dirty="0" smtClean="0"/>
              <a:t>Some Desirable Properties of State Logs</a:t>
            </a:r>
            <a:endParaRPr lang="en-US" sz="36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6372160"/>
              </p:ext>
            </p:extLst>
          </p:nvPr>
        </p:nvGraphicFramePr>
        <p:xfrm>
          <a:off x="288098" y="128202"/>
          <a:ext cx="11586575" cy="56061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68779"/>
                <a:gridCol w="8217796"/>
              </a:tblGrid>
              <a:tr h="743279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Property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Description</a:t>
                      </a:r>
                      <a:endParaRPr lang="en-US" sz="2800" dirty="0"/>
                    </a:p>
                  </a:txBody>
                  <a:tcPr/>
                </a:tc>
              </a:tr>
              <a:tr h="743279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Ordered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Logs record</a:t>
                      </a:r>
                      <a:r>
                        <a:rPr lang="en-US" sz="2800" baseline="0" dirty="0" smtClean="0"/>
                        <a:t> state changes, so they must be in sequence</a:t>
                      </a:r>
                      <a:endParaRPr lang="en-US" sz="2800" dirty="0"/>
                    </a:p>
                  </a:txBody>
                  <a:tcPr/>
                </a:tc>
              </a:tr>
              <a:tr h="860947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Correct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We</a:t>
                      </a:r>
                      <a:r>
                        <a:rPr lang="en-US" sz="2800" baseline="0" dirty="0" smtClean="0"/>
                        <a:t> are confident that a log entry was recorded correctly</a:t>
                      </a:r>
                      <a:endParaRPr lang="en-US" sz="2800" dirty="0"/>
                    </a:p>
                  </a:txBody>
                  <a:tcPr/>
                </a:tc>
              </a:tr>
              <a:tr h="743279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Complete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There are no missing records between the firs</a:t>
                      </a:r>
                      <a:r>
                        <a:rPr lang="en-US" sz="2800" baseline="0" dirty="0" smtClean="0"/>
                        <a:t>t and last entry</a:t>
                      </a:r>
                      <a:endParaRPr lang="en-US" sz="2800" dirty="0"/>
                    </a:p>
                  </a:txBody>
                  <a:tcPr/>
                </a:tc>
              </a:tr>
              <a:tr h="743279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Machine Readable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Log</a:t>
                      </a:r>
                      <a:r>
                        <a:rPr lang="en-US" sz="2800" baseline="0" dirty="0" smtClean="0"/>
                        <a:t> entries are serialized data </a:t>
                      </a:r>
                      <a:r>
                        <a:rPr lang="en-US" sz="2800" baseline="0" dirty="0" smtClean="0"/>
                        <a:t>structures, operations</a:t>
                      </a:r>
                      <a:endParaRPr lang="en-US" sz="2800" dirty="0"/>
                    </a:p>
                  </a:txBody>
                  <a:tcPr/>
                </a:tc>
              </a:tr>
              <a:tr h="743279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Persistently</a:t>
                      </a:r>
                      <a:r>
                        <a:rPr lang="en-US" sz="2800" baseline="0" dirty="0" smtClean="0"/>
                        <a:t> Stored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The logs are stored on highly</a:t>
                      </a:r>
                      <a:r>
                        <a:rPr lang="en-US" sz="2800" baseline="0" dirty="0" smtClean="0"/>
                        <a:t> stable media</a:t>
                      </a:r>
                      <a:endParaRPr lang="en-US" sz="2800" dirty="0"/>
                    </a:p>
                  </a:txBody>
                  <a:tcPr/>
                </a:tc>
              </a:tr>
              <a:tr h="743279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Available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Applications</a:t>
                      </a:r>
                      <a:r>
                        <a:rPr lang="en-US" sz="2800" baseline="0" dirty="0" smtClean="0"/>
                        <a:t> that depend upon the logs can get them</a:t>
                      </a:r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1915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Availability Requires Log Replication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dirty="0" smtClean="0"/>
              <a:t>There must be a failover source of logs if the primary source is lost.  </a:t>
            </a:r>
          </a:p>
          <a:p>
            <a:pPr lvl="1"/>
            <a:r>
              <a:rPr lang="en-US" dirty="0" smtClean="0"/>
              <a:t>Weak consistency may be OK: a replica may be behind the primary copy, but otherwise, they match exactly</a:t>
            </a:r>
          </a:p>
          <a:p>
            <a:r>
              <a:rPr lang="en-US" b="1" dirty="0" smtClean="0"/>
              <a:t>Consensus algorithms </a:t>
            </a:r>
            <a:r>
              <a:rPr lang="en-US" dirty="0" smtClean="0"/>
              <a:t>address this problem</a:t>
            </a:r>
          </a:p>
          <a:p>
            <a:r>
              <a:rPr lang="en-US" b="1" dirty="0" err="1" smtClean="0"/>
              <a:t>Paxos</a:t>
            </a:r>
            <a:r>
              <a:rPr lang="en-US" dirty="0" smtClean="0"/>
              <a:t> is the most famous consensus algorithm</a:t>
            </a:r>
          </a:p>
          <a:p>
            <a:pPr lvl="1"/>
            <a:r>
              <a:rPr lang="en-US" dirty="0" err="1" smtClean="0"/>
              <a:t>Lamport</a:t>
            </a:r>
            <a:r>
              <a:rPr lang="en-US" dirty="0"/>
              <a:t>, L., 1998. The part-time parliament. </a:t>
            </a:r>
            <a:r>
              <a:rPr lang="en-US" i="1" dirty="0"/>
              <a:t>ACM Transactions on Computer Systems (TOCS)</a:t>
            </a:r>
            <a:r>
              <a:rPr lang="en-US" dirty="0"/>
              <a:t>, </a:t>
            </a:r>
            <a:r>
              <a:rPr lang="en-US" i="1" dirty="0"/>
              <a:t>16</a:t>
            </a:r>
            <a:r>
              <a:rPr lang="en-US" dirty="0"/>
              <a:t>(2), pp.133-169</a:t>
            </a:r>
            <a:r>
              <a:rPr lang="en-US" dirty="0" smtClean="0"/>
              <a:t>.</a:t>
            </a:r>
          </a:p>
          <a:p>
            <a:r>
              <a:rPr lang="en-US" dirty="0" smtClean="0"/>
              <a:t>But it is hard to understand and implement</a:t>
            </a:r>
          </a:p>
          <a:p>
            <a:pPr lvl="1"/>
            <a:r>
              <a:rPr lang="en-US" dirty="0" smtClean="0"/>
              <a:t>Zookeeper and Chubby, for instance, don’t use it</a:t>
            </a:r>
          </a:p>
        </p:txBody>
      </p:sp>
    </p:spTree>
    <p:extLst>
      <p:ext uri="{BB962C8B-B14F-4D97-AF65-F5344CB8AC3E}">
        <p14:creationId xmlns:p14="http://schemas.microsoft.com/office/powerpoint/2010/main" val="19054088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Raft Consensus Protocol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Raft has been developed to provide a more comprehensible consensus protocol for log-oriented systems</a:t>
            </a:r>
          </a:p>
          <a:p>
            <a:r>
              <a:rPr lang="en-US" dirty="0" smtClean="0"/>
              <a:t>Several implementations</a:t>
            </a:r>
          </a:p>
          <a:p>
            <a:pPr lvl="1"/>
            <a:r>
              <a:rPr lang="en-US" dirty="0">
                <a:hlinkClick r:id="rId2"/>
              </a:rPr>
              <a:t>https://raft.github.io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lvl="1"/>
            <a:r>
              <a:rPr lang="en-US" dirty="0"/>
              <a:t>See also </a:t>
            </a:r>
            <a:r>
              <a:rPr lang="en-US" dirty="0">
                <a:hlinkClick r:id="rId3"/>
              </a:rPr>
              <a:t>http://thesecretlivesofdata.com/raft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dirty="0" smtClean="0"/>
              <a:t>It is similar to but simpler than Zookeeper’s </a:t>
            </a:r>
            <a:r>
              <a:rPr lang="en-US" dirty="0" err="1" smtClean="0"/>
              <a:t>Zab</a:t>
            </a:r>
            <a:r>
              <a:rPr lang="en-US" dirty="0" smtClean="0"/>
              <a:t> protocol</a:t>
            </a:r>
          </a:p>
          <a:p>
            <a:r>
              <a:rPr lang="en-US" dirty="0" err="1"/>
              <a:t>Ongaro</a:t>
            </a:r>
            <a:r>
              <a:rPr lang="en-US" dirty="0"/>
              <a:t>, D. and </a:t>
            </a:r>
            <a:r>
              <a:rPr lang="en-US" dirty="0" err="1"/>
              <a:t>Ousterhout</a:t>
            </a:r>
            <a:r>
              <a:rPr lang="en-US" dirty="0"/>
              <a:t>, J.K., 2014, June. In search of an understandable consensus algorithm. In </a:t>
            </a:r>
            <a:r>
              <a:rPr lang="en-US" i="1" dirty="0"/>
              <a:t>USENIX Annual Technical Conference</a:t>
            </a:r>
            <a:r>
              <a:rPr lang="en-US" dirty="0"/>
              <a:t> (pp. 305-319</a:t>
            </a:r>
            <a:r>
              <a:rPr lang="en-US" dirty="0" smtClean="0"/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601238" y="6275540"/>
            <a:ext cx="698952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lvl="1" algn="ctr"/>
            <a:r>
              <a:rPr lang="en-US" dirty="0" smtClean="0"/>
              <a:t>I’ll use some slides from </a:t>
            </a:r>
            <a:r>
              <a:rPr lang="en-US" dirty="0">
                <a:hlinkClick r:id="rId2"/>
              </a:rPr>
              <a:t>https://raft.github.io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9394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Properties of Consensus Systems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1333346"/>
              </p:ext>
            </p:extLst>
          </p:nvPr>
        </p:nvGraphicFramePr>
        <p:xfrm>
          <a:off x="838200" y="1859534"/>
          <a:ext cx="10515600" cy="4297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06458"/>
                <a:gridCol w="790914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Property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Description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Safety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Never return</a:t>
                      </a:r>
                      <a:r>
                        <a:rPr lang="en-US" sz="2800" baseline="0" dirty="0" smtClean="0"/>
                        <a:t> incorrect results to queries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Availability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The system functions</a:t>
                      </a:r>
                      <a:r>
                        <a:rPr lang="en-US" sz="2800" baseline="0" dirty="0" smtClean="0"/>
                        <a:t> as long as a majority of servers are operational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Ordered Messages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Message order does not depend on system clocks, slow</a:t>
                      </a:r>
                      <a:r>
                        <a:rPr lang="en-US" sz="2800" baseline="0" dirty="0" smtClean="0"/>
                        <a:t> networks are not a problem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Majority Commits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Logs</a:t>
                      </a:r>
                      <a:r>
                        <a:rPr lang="en-US" sz="2800" baseline="0" dirty="0" smtClean="0"/>
                        <a:t> are recorded if a majority of members accepts the write.  Don’t need to wait on complete consensus.  </a:t>
                      </a:r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05090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Raft Basics: Strong Leader and </a:t>
            </a:r>
            <a:r>
              <a:rPr lang="en-US" dirty="0" smtClean="0"/>
              <a:t>Passive Followers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Raft systems have a strong leader</a:t>
            </a:r>
          </a:p>
          <a:p>
            <a:r>
              <a:rPr lang="en-US" dirty="0" smtClean="0"/>
              <a:t>The leader service/broker</a:t>
            </a:r>
            <a:r>
              <a:rPr lang="en-US" dirty="0" smtClean="0"/>
              <a:t> </a:t>
            </a:r>
            <a:r>
              <a:rPr lang="en-US" dirty="0" smtClean="0"/>
              <a:t>accept write requests from clients</a:t>
            </a:r>
          </a:p>
          <a:p>
            <a:pPr lvl="1"/>
            <a:r>
              <a:rPr lang="en-US" dirty="0" smtClean="0"/>
              <a:t>Follower-brokers </a:t>
            </a:r>
            <a:r>
              <a:rPr lang="en-US" dirty="0" smtClean="0"/>
              <a:t>redirect write requests from clients to </a:t>
            </a:r>
            <a:r>
              <a:rPr lang="en-US" dirty="0" smtClean="0"/>
              <a:t>the leader broker</a:t>
            </a:r>
            <a:endParaRPr lang="en-US" dirty="0" smtClean="0"/>
          </a:p>
          <a:p>
            <a:pPr lvl="1"/>
            <a:r>
              <a:rPr lang="en-US" dirty="0" smtClean="0"/>
              <a:t>Like Zookeeper</a:t>
            </a:r>
          </a:p>
          <a:p>
            <a:r>
              <a:rPr lang="en-US" dirty="0" smtClean="0"/>
              <a:t>The </a:t>
            </a:r>
            <a:r>
              <a:rPr lang="en-US" dirty="0" smtClean="0"/>
              <a:t>leader </a:t>
            </a:r>
            <a:r>
              <a:rPr lang="en-US" dirty="0" smtClean="0"/>
              <a:t>sends updates to logs to all </a:t>
            </a:r>
            <a:r>
              <a:rPr lang="en-US" dirty="0"/>
              <a:t>f</a:t>
            </a:r>
            <a:r>
              <a:rPr lang="en-US" dirty="0" smtClean="0"/>
              <a:t>ollowers</a:t>
            </a:r>
            <a:endParaRPr lang="en-US" dirty="0" smtClean="0"/>
          </a:p>
          <a:p>
            <a:r>
              <a:rPr lang="en-US" dirty="0" smtClean="0"/>
              <a:t>If a majority of followers accept the update, the leader instructs everyone to commit the message.</a:t>
            </a:r>
          </a:p>
          <a:p>
            <a:r>
              <a:rPr lang="en-US" dirty="0" smtClean="0"/>
              <a:t>A minority of followers can have </a:t>
            </a:r>
            <a:r>
              <a:rPr lang="en-US" dirty="0" smtClean="0"/>
              <a:t>fewer committed </a:t>
            </a:r>
            <a:r>
              <a:rPr lang="en-US" dirty="0" smtClean="0"/>
              <a:t>messages than the leader at any given time, but they must always consistent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9510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340285" y="1929007"/>
            <a:ext cx="9169052" cy="15281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265630" y="2242157"/>
            <a:ext cx="1530002" cy="98955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RAFT Leader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1697017" y="2242157"/>
            <a:ext cx="1425096" cy="9895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RAFT Follower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3369501" y="2242157"/>
            <a:ext cx="1469459" cy="9895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RAFT Follower</a:t>
            </a:r>
            <a:endParaRPr lang="en-US" dirty="0"/>
          </a:p>
        </p:txBody>
      </p:sp>
      <p:sp>
        <p:nvSpPr>
          <p:cNvPr id="20" name="Oval 19"/>
          <p:cNvSpPr/>
          <p:nvPr/>
        </p:nvSpPr>
        <p:spPr>
          <a:xfrm>
            <a:off x="8855380" y="2242157"/>
            <a:ext cx="1415962" cy="9895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RAFT Follower</a:t>
            </a:r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7108260" y="2242157"/>
            <a:ext cx="1434491" cy="9895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RAFT Follower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688404" y="4334006"/>
            <a:ext cx="1402915" cy="989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Microservice</a:t>
            </a:r>
            <a:r>
              <a:rPr lang="en-US" dirty="0" smtClean="0"/>
              <a:t> Client</a:t>
            </a:r>
            <a:endParaRPr lang="en-US" dirty="0"/>
          </a:p>
        </p:txBody>
      </p:sp>
      <p:sp>
        <p:nvSpPr>
          <p:cNvPr id="23" name="Can 22"/>
          <p:cNvSpPr/>
          <p:nvPr/>
        </p:nvSpPr>
        <p:spPr>
          <a:xfrm>
            <a:off x="1688405" y="5436296"/>
            <a:ext cx="1402914" cy="826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4043299" y="4334006"/>
            <a:ext cx="1402914" cy="989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Microservice</a:t>
            </a:r>
            <a:r>
              <a:rPr lang="en-US" dirty="0" smtClean="0"/>
              <a:t> Client</a:t>
            </a:r>
            <a:endParaRPr lang="en-US" dirty="0"/>
          </a:p>
        </p:txBody>
      </p:sp>
      <p:sp>
        <p:nvSpPr>
          <p:cNvPr id="25" name="Can 24"/>
          <p:cNvSpPr/>
          <p:nvPr/>
        </p:nvSpPr>
        <p:spPr>
          <a:xfrm>
            <a:off x="4043299" y="5436296"/>
            <a:ext cx="1402914" cy="826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6415414" y="4334006"/>
            <a:ext cx="1385692" cy="989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Microservice</a:t>
            </a:r>
            <a:r>
              <a:rPr lang="en-US" dirty="0" smtClean="0"/>
              <a:t> Client</a:t>
            </a:r>
            <a:endParaRPr lang="en-US" dirty="0"/>
          </a:p>
        </p:txBody>
      </p:sp>
      <p:sp>
        <p:nvSpPr>
          <p:cNvPr id="27" name="Can 26"/>
          <p:cNvSpPr/>
          <p:nvPr/>
        </p:nvSpPr>
        <p:spPr>
          <a:xfrm>
            <a:off x="6415414" y="5436296"/>
            <a:ext cx="1385692" cy="826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8770308" y="4334006"/>
            <a:ext cx="1398218" cy="989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Microservice</a:t>
            </a:r>
            <a:r>
              <a:rPr lang="en-US" dirty="0" smtClean="0"/>
              <a:t> Client</a:t>
            </a:r>
            <a:endParaRPr lang="en-US" dirty="0"/>
          </a:p>
        </p:txBody>
      </p:sp>
      <p:sp>
        <p:nvSpPr>
          <p:cNvPr id="29" name="Can 28"/>
          <p:cNvSpPr/>
          <p:nvPr/>
        </p:nvSpPr>
        <p:spPr>
          <a:xfrm>
            <a:off x="8770308" y="5436296"/>
            <a:ext cx="1398218" cy="826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itle 29"/>
          <p:cNvSpPr>
            <a:spLocks noGrp="1"/>
          </p:cNvSpPr>
          <p:nvPr>
            <p:ph type="title"/>
          </p:nvPr>
        </p:nvSpPr>
        <p:spPr>
          <a:xfrm>
            <a:off x="838200" y="197446"/>
            <a:ext cx="10515600" cy="1325563"/>
          </a:xfrm>
        </p:spPr>
        <p:txBody>
          <a:bodyPr/>
          <a:lstStyle/>
          <a:p>
            <a:r>
              <a:rPr lang="en-US" dirty="0" smtClean="0"/>
              <a:t>Replicating databases </a:t>
            </a:r>
            <a:endParaRPr lang="en-US" dirty="0"/>
          </a:p>
        </p:txBody>
      </p:sp>
      <p:cxnSp>
        <p:nvCxnSpPr>
          <p:cNvPr id="32" name="Straight Arrow Connector 31"/>
          <p:cNvCxnSpPr>
            <a:stCxn id="22" idx="0"/>
            <a:endCxn id="8" idx="4"/>
          </p:cNvCxnSpPr>
          <p:nvPr/>
        </p:nvCxnSpPr>
        <p:spPr>
          <a:xfrm flipV="1">
            <a:off x="2389862" y="3231713"/>
            <a:ext cx="3640769" cy="11022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endCxn id="24" idx="0"/>
          </p:cNvCxnSpPr>
          <p:nvPr/>
        </p:nvCxnSpPr>
        <p:spPr>
          <a:xfrm flipH="1">
            <a:off x="4744756" y="3231713"/>
            <a:ext cx="1213719" cy="11022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endCxn id="26" idx="0"/>
          </p:cNvCxnSpPr>
          <p:nvPr/>
        </p:nvCxnSpPr>
        <p:spPr>
          <a:xfrm>
            <a:off x="5958475" y="3231713"/>
            <a:ext cx="1149785" cy="11022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8" idx="4"/>
            <a:endCxn id="28" idx="0"/>
          </p:cNvCxnSpPr>
          <p:nvPr/>
        </p:nvCxnSpPr>
        <p:spPr>
          <a:xfrm>
            <a:off x="6030631" y="3231713"/>
            <a:ext cx="3438786" cy="11022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5617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Highly Recommended 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“The </a:t>
            </a:r>
            <a:r>
              <a:rPr lang="en-US" dirty="0"/>
              <a:t>Log: What every software engineer should know about real-time data's unifying </a:t>
            </a:r>
            <a:r>
              <a:rPr lang="en-US" dirty="0" smtClean="0"/>
              <a:t>abstraction”</a:t>
            </a:r>
          </a:p>
          <a:p>
            <a:pPr lvl="1"/>
            <a:r>
              <a:rPr lang="en-US" dirty="0" smtClean="0"/>
              <a:t>Jay Kreps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engineering.linkedin.com/distributed-systems/log-what-every-software-engineer-should-know-about-real-time-datas-unifying</a:t>
            </a:r>
            <a:endParaRPr lang="en-US" dirty="0" smtClean="0"/>
          </a:p>
          <a:p>
            <a:r>
              <a:rPr lang="en-US" dirty="0" smtClean="0"/>
              <a:t>“In </a:t>
            </a:r>
            <a:r>
              <a:rPr lang="en-US" dirty="0"/>
              <a:t>search of an understandable consensus </a:t>
            </a:r>
            <a:r>
              <a:rPr lang="en-US" dirty="0" smtClean="0"/>
              <a:t>algorithm”</a:t>
            </a:r>
          </a:p>
          <a:p>
            <a:pPr lvl="1"/>
            <a:r>
              <a:rPr lang="en-US" dirty="0"/>
              <a:t>Diego </a:t>
            </a:r>
            <a:r>
              <a:rPr lang="en-US" dirty="0" err="1"/>
              <a:t>Ongaro</a:t>
            </a:r>
            <a:r>
              <a:rPr lang="en-US" dirty="0"/>
              <a:t>, John K </a:t>
            </a:r>
            <a:r>
              <a:rPr lang="en-US" dirty="0" err="1" smtClean="0"/>
              <a:t>Ousterhout</a:t>
            </a:r>
            <a:endParaRPr lang="en-US" dirty="0" smtClean="0"/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www.usenix.org/system/files/conference/atc14/atc14-paper-ongaro.pdf</a:t>
            </a:r>
            <a:endParaRPr lang="en-US" dirty="0"/>
          </a:p>
          <a:p>
            <a:r>
              <a:rPr lang="en-US" dirty="0" smtClean="0"/>
              <a:t>“The RAFT Consensus Algorithm”</a:t>
            </a:r>
          </a:p>
          <a:p>
            <a:pPr lvl="1"/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www.andrew.cmu.edu/course/14-736/applications/ln/riconwest2013.pdf</a:t>
            </a:r>
            <a:endParaRPr lang="en-US" dirty="0" smtClean="0"/>
          </a:p>
          <a:p>
            <a:pPr lvl="1"/>
            <a:r>
              <a:rPr lang="en-US" dirty="0"/>
              <a:t>Diego </a:t>
            </a:r>
            <a:r>
              <a:rPr lang="en-US" dirty="0" err="1"/>
              <a:t>Ongaro</a:t>
            </a:r>
            <a:r>
              <a:rPr lang="en-US" dirty="0"/>
              <a:t> and John </a:t>
            </a:r>
            <a:r>
              <a:rPr lang="en-US" dirty="0" err="1"/>
              <a:t>Ousterhout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7911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Leaders and Leadership Changes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is at most one leader at any time</a:t>
            </a:r>
          </a:p>
          <a:p>
            <a:r>
              <a:rPr lang="en-US" dirty="0" smtClean="0"/>
              <a:t>A system needs a new leader if the leader fails or becomes disconnected from a majority of followers</a:t>
            </a:r>
          </a:p>
          <a:p>
            <a:pPr lvl="1"/>
            <a:r>
              <a:rPr lang="en-US" dirty="0" smtClean="0"/>
              <a:t>Heartbeat failures</a:t>
            </a:r>
          </a:p>
          <a:p>
            <a:r>
              <a:rPr lang="en-US" dirty="0" smtClean="0"/>
              <a:t>New leaders are chosen by election from among the followers</a:t>
            </a:r>
          </a:p>
          <a:p>
            <a:pPr lvl="1"/>
            <a:r>
              <a:rPr lang="en-US" dirty="0" smtClean="0"/>
              <a:t>Followers become candidates if they detect that a leader has failed</a:t>
            </a:r>
          </a:p>
          <a:p>
            <a:pPr lvl="1"/>
            <a:r>
              <a:rPr lang="en-US" dirty="0" smtClean="0"/>
              <a:t>Only one candidate can win</a:t>
            </a:r>
          </a:p>
          <a:p>
            <a:r>
              <a:rPr lang="en-US" dirty="0" smtClean="0"/>
              <a:t>A </a:t>
            </a:r>
            <a:r>
              <a:rPr lang="en-US" b="1" dirty="0" smtClean="0"/>
              <a:t>term </a:t>
            </a:r>
            <a:r>
              <a:rPr lang="en-US" dirty="0" smtClean="0"/>
              <a:t>is the period of time a particular leader is in charge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607756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/>
          <p:cNvSpPr/>
          <p:nvPr/>
        </p:nvSpPr>
        <p:spPr>
          <a:xfrm>
            <a:off x="4156268" y="1444989"/>
            <a:ext cx="1752600" cy="533400"/>
          </a:xfrm>
          <a:prstGeom prst="roundRect">
            <a:avLst>
              <a:gd name="adj" fmla="val 50000"/>
            </a:avLst>
          </a:prstGeom>
          <a:solidFill>
            <a:srgbClr val="E3EAF9"/>
          </a:solidFill>
          <a:ln>
            <a:solidFill>
              <a:srgbClr val="4974CB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>
                <a:solidFill>
                  <a:srgbClr val="4974CB"/>
                </a:solidFill>
              </a:rPr>
              <a:t>Follower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670868" y="1444989"/>
            <a:ext cx="1752600" cy="533400"/>
          </a:xfrm>
          <a:prstGeom prst="roundRect">
            <a:avLst>
              <a:gd name="adj" fmla="val 50000"/>
            </a:avLst>
          </a:prstGeom>
          <a:solidFill>
            <a:srgbClr val="E3EAF9"/>
          </a:solidFill>
          <a:ln>
            <a:solidFill>
              <a:srgbClr val="4974CB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rgbClr val="4974CB"/>
                </a:solidFill>
              </a:rPr>
              <a:t>Candidate</a:t>
            </a:r>
            <a:endParaRPr lang="en-US" sz="2400" dirty="0">
              <a:solidFill>
                <a:srgbClr val="4974CB"/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9185468" y="1444989"/>
            <a:ext cx="1752600" cy="533400"/>
          </a:xfrm>
          <a:prstGeom prst="roundRect">
            <a:avLst>
              <a:gd name="adj" fmla="val 50000"/>
            </a:avLst>
          </a:prstGeom>
          <a:solidFill>
            <a:srgbClr val="E3EAF9"/>
          </a:solidFill>
          <a:ln>
            <a:solidFill>
              <a:srgbClr val="4974CB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rgbClr val="4974CB"/>
                </a:solidFill>
              </a:rPr>
              <a:t>Leader</a:t>
            </a:r>
            <a:endParaRPr lang="en-US" sz="2400" dirty="0">
              <a:solidFill>
                <a:srgbClr val="4974CB"/>
              </a:solidFill>
            </a:endParaRPr>
          </a:p>
        </p:txBody>
      </p:sp>
      <p:sp>
        <p:nvSpPr>
          <p:cNvPr id="21" name="Freeform 20"/>
          <p:cNvSpPr/>
          <p:nvPr/>
        </p:nvSpPr>
        <p:spPr>
          <a:xfrm>
            <a:off x="3810561" y="1103292"/>
            <a:ext cx="365760" cy="606392"/>
          </a:xfrm>
          <a:custGeom>
            <a:avLst/>
            <a:gdLst>
              <a:gd name="connsiteX0" fmla="*/ 0 w 365760"/>
              <a:gd name="connsiteY0" fmla="*/ 0 h 606392"/>
              <a:gd name="connsiteX1" fmla="*/ 365760 w 365760"/>
              <a:gd name="connsiteY1" fmla="*/ 606392 h 606392"/>
              <a:gd name="connsiteX0" fmla="*/ 0 w 365760"/>
              <a:gd name="connsiteY0" fmla="*/ 0 h 606392"/>
              <a:gd name="connsiteX1" fmla="*/ 365760 w 365760"/>
              <a:gd name="connsiteY1" fmla="*/ 606392 h 606392"/>
              <a:gd name="connsiteX0" fmla="*/ 0 w 365760"/>
              <a:gd name="connsiteY0" fmla="*/ 0 h 606392"/>
              <a:gd name="connsiteX1" fmla="*/ 365760 w 365760"/>
              <a:gd name="connsiteY1" fmla="*/ 606392 h 606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65760" h="606392">
                <a:moveTo>
                  <a:pt x="0" y="0"/>
                </a:moveTo>
                <a:cubicBezTo>
                  <a:pt x="4812" y="521369"/>
                  <a:pt x="115504" y="599975"/>
                  <a:pt x="365760" y="606392"/>
                </a:cubicBezTo>
              </a:path>
            </a:pathLst>
          </a:custGeom>
          <a:noFill/>
          <a:ln>
            <a:solidFill>
              <a:schemeClr val="accent4"/>
            </a:solidFill>
            <a:tailEnd type="triangle" w="med" len="lg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3494513" y="759189"/>
            <a:ext cx="6660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start</a:t>
            </a:r>
            <a:endParaRPr lang="en-US" dirty="0"/>
          </a:p>
        </p:txBody>
      </p:sp>
      <p:sp>
        <p:nvSpPr>
          <p:cNvPr id="23" name="Freeform 22"/>
          <p:cNvSpPr/>
          <p:nvPr/>
        </p:nvSpPr>
        <p:spPr>
          <a:xfrm>
            <a:off x="5485356" y="1142985"/>
            <a:ext cx="1655546" cy="306816"/>
          </a:xfrm>
          <a:custGeom>
            <a:avLst/>
            <a:gdLst>
              <a:gd name="connsiteX0" fmla="*/ 0 w 1655546"/>
              <a:gd name="connsiteY0" fmla="*/ 0 h 22228"/>
              <a:gd name="connsiteX1" fmla="*/ 1655546 w 1655546"/>
              <a:gd name="connsiteY1" fmla="*/ 0 h 22228"/>
              <a:gd name="connsiteX0" fmla="*/ 0 w 1655546"/>
              <a:gd name="connsiteY0" fmla="*/ 179958 h 182265"/>
              <a:gd name="connsiteX1" fmla="*/ 1655546 w 1655546"/>
              <a:gd name="connsiteY1" fmla="*/ 179958 h 182265"/>
              <a:gd name="connsiteX0" fmla="*/ 0 w 1655546"/>
              <a:gd name="connsiteY0" fmla="*/ 272714 h 272714"/>
              <a:gd name="connsiteX1" fmla="*/ 1655546 w 1655546"/>
              <a:gd name="connsiteY1" fmla="*/ 272714 h 272714"/>
              <a:gd name="connsiteX0" fmla="*/ 0 w 1655546"/>
              <a:gd name="connsiteY0" fmla="*/ 279333 h 279333"/>
              <a:gd name="connsiteX1" fmla="*/ 1655546 w 1655546"/>
              <a:gd name="connsiteY1" fmla="*/ 279333 h 279333"/>
              <a:gd name="connsiteX0" fmla="*/ 0 w 1655546"/>
              <a:gd name="connsiteY0" fmla="*/ 275498 h 275498"/>
              <a:gd name="connsiteX1" fmla="*/ 1655546 w 1655546"/>
              <a:gd name="connsiteY1" fmla="*/ 275498 h 275498"/>
              <a:gd name="connsiteX0" fmla="*/ 0 w 1655546"/>
              <a:gd name="connsiteY0" fmla="*/ 306816 h 306816"/>
              <a:gd name="connsiteX1" fmla="*/ 1655546 w 1655546"/>
              <a:gd name="connsiteY1" fmla="*/ 306816 h 306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55546" h="306816">
                <a:moveTo>
                  <a:pt x="0" y="306816"/>
                </a:moveTo>
                <a:cubicBezTo>
                  <a:pt x="321644" y="-107070"/>
                  <a:pt x="1432561" y="-97446"/>
                  <a:pt x="1655546" y="306816"/>
                </a:cubicBezTo>
              </a:path>
            </a:pathLst>
          </a:custGeom>
          <a:noFill/>
          <a:ln>
            <a:solidFill>
              <a:schemeClr val="accent4"/>
            </a:solidFill>
            <a:tailEnd type="triangle" w="med" len="lg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146868" y="578714"/>
            <a:ext cx="1563761" cy="608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 dirty="0" smtClean="0"/>
              <a:t>timeout,</a:t>
            </a:r>
            <a:br>
              <a:rPr lang="en-US" sz="2000" dirty="0" smtClean="0"/>
            </a:br>
            <a:r>
              <a:rPr lang="en-US" sz="2000" dirty="0" smtClean="0"/>
              <a:t>start election</a:t>
            </a:r>
            <a:endParaRPr lang="en-US" sz="2000" dirty="0"/>
          </a:p>
        </p:txBody>
      </p:sp>
      <p:sp>
        <p:nvSpPr>
          <p:cNvPr id="25" name="Freeform 24"/>
          <p:cNvSpPr/>
          <p:nvPr/>
        </p:nvSpPr>
        <p:spPr>
          <a:xfrm>
            <a:off x="7987122" y="1140189"/>
            <a:ext cx="1655546" cy="306816"/>
          </a:xfrm>
          <a:custGeom>
            <a:avLst/>
            <a:gdLst>
              <a:gd name="connsiteX0" fmla="*/ 0 w 1655546"/>
              <a:gd name="connsiteY0" fmla="*/ 0 h 22228"/>
              <a:gd name="connsiteX1" fmla="*/ 1655546 w 1655546"/>
              <a:gd name="connsiteY1" fmla="*/ 0 h 22228"/>
              <a:gd name="connsiteX0" fmla="*/ 0 w 1655546"/>
              <a:gd name="connsiteY0" fmla="*/ 179958 h 182265"/>
              <a:gd name="connsiteX1" fmla="*/ 1655546 w 1655546"/>
              <a:gd name="connsiteY1" fmla="*/ 179958 h 182265"/>
              <a:gd name="connsiteX0" fmla="*/ 0 w 1655546"/>
              <a:gd name="connsiteY0" fmla="*/ 272714 h 272714"/>
              <a:gd name="connsiteX1" fmla="*/ 1655546 w 1655546"/>
              <a:gd name="connsiteY1" fmla="*/ 272714 h 272714"/>
              <a:gd name="connsiteX0" fmla="*/ 0 w 1655546"/>
              <a:gd name="connsiteY0" fmla="*/ 279333 h 279333"/>
              <a:gd name="connsiteX1" fmla="*/ 1655546 w 1655546"/>
              <a:gd name="connsiteY1" fmla="*/ 279333 h 279333"/>
              <a:gd name="connsiteX0" fmla="*/ 0 w 1655546"/>
              <a:gd name="connsiteY0" fmla="*/ 275498 h 275498"/>
              <a:gd name="connsiteX1" fmla="*/ 1655546 w 1655546"/>
              <a:gd name="connsiteY1" fmla="*/ 275498 h 275498"/>
              <a:gd name="connsiteX0" fmla="*/ 0 w 1655546"/>
              <a:gd name="connsiteY0" fmla="*/ 306816 h 306816"/>
              <a:gd name="connsiteX1" fmla="*/ 1655546 w 1655546"/>
              <a:gd name="connsiteY1" fmla="*/ 306816 h 306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55546" h="306816">
                <a:moveTo>
                  <a:pt x="0" y="306816"/>
                </a:moveTo>
                <a:cubicBezTo>
                  <a:pt x="321644" y="-107070"/>
                  <a:pt x="1432561" y="-97446"/>
                  <a:pt x="1655546" y="306816"/>
                </a:cubicBezTo>
              </a:path>
            </a:pathLst>
          </a:custGeom>
          <a:noFill/>
          <a:ln>
            <a:solidFill>
              <a:schemeClr val="accent4"/>
            </a:solidFill>
            <a:tailEnd type="triangle" w="med" len="lg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8487271" y="578714"/>
            <a:ext cx="2137573" cy="608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 dirty="0" smtClean="0"/>
              <a:t>receive votes from</a:t>
            </a:r>
            <a:br>
              <a:rPr lang="en-US" sz="2000" dirty="0" smtClean="0"/>
            </a:br>
            <a:r>
              <a:rPr lang="en-US" sz="2000" dirty="0" smtClean="0"/>
              <a:t>majority of servers</a:t>
            </a:r>
            <a:endParaRPr lang="en-US" sz="2000" dirty="0"/>
          </a:p>
        </p:txBody>
      </p:sp>
      <p:sp>
        <p:nvSpPr>
          <p:cNvPr id="27" name="Freeform 26"/>
          <p:cNvSpPr/>
          <p:nvPr/>
        </p:nvSpPr>
        <p:spPr>
          <a:xfrm>
            <a:off x="7298678" y="979040"/>
            <a:ext cx="500310" cy="480386"/>
          </a:xfrm>
          <a:custGeom>
            <a:avLst/>
            <a:gdLst>
              <a:gd name="connsiteX0" fmla="*/ 0 w 413887"/>
              <a:gd name="connsiteY0" fmla="*/ 19661 h 29286"/>
              <a:gd name="connsiteX1" fmla="*/ 413887 w 413887"/>
              <a:gd name="connsiteY1" fmla="*/ 29286 h 29286"/>
              <a:gd name="connsiteX0" fmla="*/ 46492 w 460379"/>
              <a:gd name="connsiteY0" fmla="*/ 242950 h 252575"/>
              <a:gd name="connsiteX1" fmla="*/ 460379 w 460379"/>
              <a:gd name="connsiteY1" fmla="*/ 252575 h 252575"/>
              <a:gd name="connsiteX0" fmla="*/ 34625 w 483137"/>
              <a:gd name="connsiteY0" fmla="*/ 439122 h 448747"/>
              <a:gd name="connsiteX1" fmla="*/ 448512 w 483137"/>
              <a:gd name="connsiteY1" fmla="*/ 448747 h 448747"/>
              <a:gd name="connsiteX0" fmla="*/ 53980 w 500310"/>
              <a:gd name="connsiteY0" fmla="*/ 470761 h 480386"/>
              <a:gd name="connsiteX1" fmla="*/ 467867 w 500310"/>
              <a:gd name="connsiteY1" fmla="*/ 480386 h 480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00310" h="480386">
                <a:moveTo>
                  <a:pt x="53980" y="470761"/>
                </a:moveTo>
                <a:cubicBezTo>
                  <a:pt x="-225153" y="-144455"/>
                  <a:pt x="679624" y="-172527"/>
                  <a:pt x="467867" y="480386"/>
                </a:cubicBezTo>
              </a:path>
            </a:pathLst>
          </a:custGeom>
          <a:noFill/>
          <a:ln>
            <a:solidFill>
              <a:schemeClr val="accent4"/>
            </a:solidFill>
            <a:tailEnd type="triangle" w="med" len="lg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6817642" y="378189"/>
            <a:ext cx="1526956" cy="608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 dirty="0" smtClean="0"/>
              <a:t>timeout,</a:t>
            </a:r>
            <a:br>
              <a:rPr lang="en-US" sz="2000" dirty="0" smtClean="0"/>
            </a:br>
            <a:r>
              <a:rPr lang="en-US" sz="2000" dirty="0" smtClean="0"/>
              <a:t>new election</a:t>
            </a:r>
            <a:endParaRPr lang="en-US" sz="2000" dirty="0"/>
          </a:p>
        </p:txBody>
      </p:sp>
      <p:sp>
        <p:nvSpPr>
          <p:cNvPr id="29" name="Freeform 28"/>
          <p:cNvSpPr/>
          <p:nvPr/>
        </p:nvSpPr>
        <p:spPr>
          <a:xfrm>
            <a:off x="4561283" y="1988817"/>
            <a:ext cx="2974253" cy="590137"/>
          </a:xfrm>
          <a:custGeom>
            <a:avLst/>
            <a:gdLst>
              <a:gd name="connsiteX0" fmla="*/ 2974206 w 2974206"/>
              <a:gd name="connsiteY0" fmla="*/ 64833 h 64833"/>
              <a:gd name="connsiteX1" fmla="*/ 0 w 2974206"/>
              <a:gd name="connsiteY1" fmla="*/ 64833 h 64833"/>
              <a:gd name="connsiteX0" fmla="*/ 2974206 w 2974206"/>
              <a:gd name="connsiteY0" fmla="*/ 2990 h 304592"/>
              <a:gd name="connsiteX1" fmla="*/ 0 w 2974206"/>
              <a:gd name="connsiteY1" fmla="*/ 2990 h 304592"/>
              <a:gd name="connsiteX0" fmla="*/ 2974206 w 2974206"/>
              <a:gd name="connsiteY0" fmla="*/ 0 h 358866"/>
              <a:gd name="connsiteX1" fmla="*/ 0 w 2974206"/>
              <a:gd name="connsiteY1" fmla="*/ 0 h 358866"/>
              <a:gd name="connsiteX0" fmla="*/ 2974206 w 2974206"/>
              <a:gd name="connsiteY0" fmla="*/ 0 h 342000"/>
              <a:gd name="connsiteX1" fmla="*/ 0 w 2974206"/>
              <a:gd name="connsiteY1" fmla="*/ 0 h 342000"/>
              <a:gd name="connsiteX0" fmla="*/ 2974206 w 2974206"/>
              <a:gd name="connsiteY0" fmla="*/ 0 h 386787"/>
              <a:gd name="connsiteX1" fmla="*/ 0 w 2974206"/>
              <a:gd name="connsiteY1" fmla="*/ 0 h 386787"/>
              <a:gd name="connsiteX0" fmla="*/ 2974253 w 2974253"/>
              <a:gd name="connsiteY0" fmla="*/ 0 h 590137"/>
              <a:gd name="connsiteX1" fmla="*/ 47 w 2974253"/>
              <a:gd name="connsiteY1" fmla="*/ 0 h 59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974253" h="590137">
                <a:moveTo>
                  <a:pt x="2974253" y="0"/>
                </a:moveTo>
                <a:cubicBezTo>
                  <a:pt x="2563576" y="338488"/>
                  <a:pt x="-12787" y="1138990"/>
                  <a:pt x="47" y="0"/>
                </a:cubicBezTo>
              </a:path>
            </a:pathLst>
          </a:custGeom>
          <a:noFill/>
          <a:ln>
            <a:solidFill>
              <a:schemeClr val="accent4"/>
            </a:solidFill>
            <a:tailEnd type="triangle" w="med" len="lg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30" name="Freeform 29"/>
          <p:cNvSpPr/>
          <p:nvPr/>
        </p:nvSpPr>
        <p:spPr>
          <a:xfrm>
            <a:off x="5360228" y="1988817"/>
            <a:ext cx="4677878" cy="391941"/>
          </a:xfrm>
          <a:custGeom>
            <a:avLst/>
            <a:gdLst>
              <a:gd name="connsiteX0" fmla="*/ 4677878 w 4677878"/>
              <a:gd name="connsiteY0" fmla="*/ 75947 h 75947"/>
              <a:gd name="connsiteX1" fmla="*/ 0 w 4677878"/>
              <a:gd name="connsiteY1" fmla="*/ 75947 h 75947"/>
              <a:gd name="connsiteX0" fmla="*/ 4677878 w 4677878"/>
              <a:gd name="connsiteY0" fmla="*/ 3074 h 413768"/>
              <a:gd name="connsiteX1" fmla="*/ 0 w 4677878"/>
              <a:gd name="connsiteY1" fmla="*/ 3074 h 413768"/>
              <a:gd name="connsiteX0" fmla="*/ 4677878 w 4677878"/>
              <a:gd name="connsiteY0" fmla="*/ 0 h 468982"/>
              <a:gd name="connsiteX1" fmla="*/ 0 w 4677878"/>
              <a:gd name="connsiteY1" fmla="*/ 0 h 468982"/>
              <a:gd name="connsiteX0" fmla="*/ 4677878 w 4677878"/>
              <a:gd name="connsiteY0" fmla="*/ 0 h 409604"/>
              <a:gd name="connsiteX1" fmla="*/ 0 w 4677878"/>
              <a:gd name="connsiteY1" fmla="*/ 0 h 409604"/>
              <a:gd name="connsiteX0" fmla="*/ 4677878 w 4677878"/>
              <a:gd name="connsiteY0" fmla="*/ 0 h 384212"/>
              <a:gd name="connsiteX1" fmla="*/ 0 w 4677878"/>
              <a:gd name="connsiteY1" fmla="*/ 0 h 384212"/>
              <a:gd name="connsiteX0" fmla="*/ 4677878 w 4677878"/>
              <a:gd name="connsiteY0" fmla="*/ 0 h 391941"/>
              <a:gd name="connsiteX1" fmla="*/ 0 w 4677878"/>
              <a:gd name="connsiteY1" fmla="*/ 0 h 391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677878" h="391941">
                <a:moveTo>
                  <a:pt x="4677878" y="0"/>
                </a:moveTo>
                <a:cubicBezTo>
                  <a:pt x="4561573" y="213360"/>
                  <a:pt x="575911" y="763604"/>
                  <a:pt x="0" y="0"/>
                </a:cubicBezTo>
              </a:path>
            </a:pathLst>
          </a:custGeom>
          <a:noFill/>
          <a:ln>
            <a:solidFill>
              <a:schemeClr val="accent4"/>
            </a:solidFill>
            <a:tailEnd type="triangle" w="med" len="lg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184727" y="2283189"/>
            <a:ext cx="2071401" cy="6052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dirty="0" smtClean="0"/>
              <a:t>discover server with</a:t>
            </a:r>
            <a:br>
              <a:rPr lang="en-US" dirty="0" smtClean="0"/>
            </a:br>
            <a:r>
              <a:rPr lang="en-US" dirty="0" smtClean="0"/>
              <a:t> higher term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765868" y="1978389"/>
            <a:ext cx="741870" cy="483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ts val="1500"/>
              </a:lnSpc>
            </a:pPr>
            <a:r>
              <a:rPr lang="en-US" sz="1600" dirty="0" smtClean="0"/>
              <a:t>“step</a:t>
            </a:r>
            <a:br>
              <a:rPr lang="en-US" sz="1600" dirty="0" smtClean="0"/>
            </a:br>
            <a:r>
              <a:rPr lang="en-US" sz="1600" dirty="0" smtClean="0"/>
              <a:t>down”</a:t>
            </a:r>
            <a:endParaRPr lang="en-US" sz="1600" dirty="0"/>
          </a:p>
        </p:txBody>
      </p:sp>
      <p:sp>
        <p:nvSpPr>
          <p:cNvPr id="82" name="Rectangle 81"/>
          <p:cNvSpPr/>
          <p:nvPr/>
        </p:nvSpPr>
        <p:spPr>
          <a:xfrm>
            <a:off x="8761956" y="4580350"/>
            <a:ext cx="9144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8761956" y="4580350"/>
            <a:ext cx="76200" cy="457200"/>
          </a:xfrm>
          <a:prstGeom prst="rect">
            <a:avLst/>
          </a:prstGeom>
          <a:solidFill>
            <a:srgbClr val="B3C7EF"/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/>
          </a:p>
        </p:txBody>
      </p:sp>
      <p:cxnSp>
        <p:nvCxnSpPr>
          <p:cNvPr id="84" name="Straight Connector 83"/>
          <p:cNvCxnSpPr/>
          <p:nvPr/>
        </p:nvCxnSpPr>
        <p:spPr>
          <a:xfrm>
            <a:off x="4342356" y="5189950"/>
            <a:ext cx="5943600" cy="0"/>
          </a:xfrm>
          <a:prstGeom prst="line">
            <a:avLst/>
          </a:prstGeom>
          <a:ln w="38100" cap="rnd">
            <a:tailEnd type="triangle" w="med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5" name="Rectangle 84"/>
          <p:cNvSpPr/>
          <p:nvPr/>
        </p:nvSpPr>
        <p:spPr>
          <a:xfrm>
            <a:off x="4723356" y="4580350"/>
            <a:ext cx="6858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4723356" y="4580350"/>
            <a:ext cx="304799" cy="457200"/>
          </a:xfrm>
          <a:prstGeom prst="rect">
            <a:avLst/>
          </a:prstGeom>
          <a:solidFill>
            <a:srgbClr val="B3C7EF"/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/>
          <p:cNvSpPr/>
          <p:nvPr/>
        </p:nvSpPr>
        <p:spPr>
          <a:xfrm>
            <a:off x="6780756" y="4580350"/>
            <a:ext cx="381000" cy="457200"/>
          </a:xfrm>
          <a:prstGeom prst="rect">
            <a:avLst/>
          </a:prstGeom>
          <a:solidFill>
            <a:srgbClr val="B3C7EF"/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88" name="Rectangle 87"/>
          <p:cNvSpPr/>
          <p:nvPr/>
        </p:nvSpPr>
        <p:spPr>
          <a:xfrm>
            <a:off x="7237956" y="4580350"/>
            <a:ext cx="14478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7237956" y="4580350"/>
            <a:ext cx="152400" cy="457200"/>
          </a:xfrm>
          <a:prstGeom prst="rect">
            <a:avLst/>
          </a:prstGeom>
          <a:solidFill>
            <a:srgbClr val="B3C7EF"/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5485356" y="4580350"/>
            <a:ext cx="1219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/>
          <p:nvPr/>
        </p:nvSpPr>
        <p:spPr>
          <a:xfrm>
            <a:off x="5485356" y="4580350"/>
            <a:ext cx="228600" cy="457200"/>
          </a:xfrm>
          <a:prstGeom prst="rect">
            <a:avLst/>
          </a:prstGeom>
          <a:solidFill>
            <a:srgbClr val="B3C7EF"/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4752228" y="4334129"/>
            <a:ext cx="628057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dirty="0" smtClean="0"/>
              <a:t>Term 1</a:t>
            </a:r>
            <a:endParaRPr lang="en-US" sz="1600" dirty="0"/>
          </a:p>
        </p:txBody>
      </p:sp>
      <p:sp>
        <p:nvSpPr>
          <p:cNvPr id="93" name="TextBox 92"/>
          <p:cNvSpPr txBox="1"/>
          <p:nvPr/>
        </p:nvSpPr>
        <p:spPr>
          <a:xfrm>
            <a:off x="5780928" y="4334129"/>
            <a:ext cx="628057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dirty="0" smtClean="0"/>
              <a:t>Term 2</a:t>
            </a:r>
            <a:endParaRPr lang="en-US" sz="1600" dirty="0"/>
          </a:p>
        </p:txBody>
      </p:sp>
      <p:sp>
        <p:nvSpPr>
          <p:cNvPr id="94" name="TextBox 93"/>
          <p:cNvSpPr txBox="1"/>
          <p:nvPr/>
        </p:nvSpPr>
        <p:spPr>
          <a:xfrm>
            <a:off x="6628356" y="4334129"/>
            <a:ext cx="68580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 smtClean="0"/>
              <a:t>Term 3</a:t>
            </a:r>
            <a:endParaRPr lang="en-US" sz="1600" dirty="0"/>
          </a:p>
        </p:txBody>
      </p:sp>
      <p:sp>
        <p:nvSpPr>
          <p:cNvPr id="95" name="TextBox 94"/>
          <p:cNvSpPr txBox="1"/>
          <p:nvPr/>
        </p:nvSpPr>
        <p:spPr>
          <a:xfrm>
            <a:off x="7647828" y="4334129"/>
            <a:ext cx="628057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dirty="0" smtClean="0"/>
              <a:t>Term 4</a:t>
            </a:r>
            <a:endParaRPr lang="en-US" sz="1600" dirty="0"/>
          </a:p>
        </p:txBody>
      </p:sp>
      <p:sp>
        <p:nvSpPr>
          <p:cNvPr id="96" name="TextBox 95"/>
          <p:cNvSpPr txBox="1"/>
          <p:nvPr/>
        </p:nvSpPr>
        <p:spPr>
          <a:xfrm>
            <a:off x="8905128" y="4334129"/>
            <a:ext cx="628057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dirty="0" smtClean="0"/>
              <a:t>Term 5</a:t>
            </a:r>
            <a:endParaRPr lang="en-US" sz="1600" dirty="0"/>
          </a:p>
        </p:txBody>
      </p:sp>
      <p:sp>
        <p:nvSpPr>
          <p:cNvPr id="97" name="TextBox 96"/>
          <p:cNvSpPr txBox="1"/>
          <p:nvPr/>
        </p:nvSpPr>
        <p:spPr>
          <a:xfrm>
            <a:off x="9676356" y="5189950"/>
            <a:ext cx="38792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dirty="0" smtClean="0"/>
              <a:t>time</a:t>
            </a:r>
            <a:endParaRPr lang="en-US" sz="1600" dirty="0"/>
          </a:p>
        </p:txBody>
      </p:sp>
      <p:sp>
        <p:nvSpPr>
          <p:cNvPr id="98" name="TextBox 97"/>
          <p:cNvSpPr txBox="1"/>
          <p:nvPr/>
        </p:nvSpPr>
        <p:spPr>
          <a:xfrm>
            <a:off x="4799556" y="5570950"/>
            <a:ext cx="937757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 dirty="0" smtClean="0"/>
              <a:t>Elections</a:t>
            </a:r>
            <a:endParaRPr lang="en-US" sz="2000" dirty="0"/>
          </a:p>
        </p:txBody>
      </p:sp>
      <p:sp>
        <p:nvSpPr>
          <p:cNvPr id="99" name="TextBox 98"/>
          <p:cNvSpPr txBox="1"/>
          <p:nvPr/>
        </p:nvSpPr>
        <p:spPr>
          <a:xfrm>
            <a:off x="7794774" y="5570950"/>
            <a:ext cx="188891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 dirty="0" smtClean="0"/>
              <a:t>Normal Operation</a:t>
            </a:r>
            <a:endParaRPr lang="en-US" sz="2000" dirty="0"/>
          </a:p>
        </p:txBody>
      </p:sp>
      <p:cxnSp>
        <p:nvCxnSpPr>
          <p:cNvPr id="100" name="Straight Connector 99"/>
          <p:cNvCxnSpPr/>
          <p:nvPr/>
        </p:nvCxnSpPr>
        <p:spPr>
          <a:xfrm flipH="1" flipV="1">
            <a:off x="4951956" y="5037550"/>
            <a:ext cx="152400" cy="533400"/>
          </a:xfrm>
          <a:prstGeom prst="line">
            <a:avLst/>
          </a:prstGeom>
          <a:ln w="19050" cap="rnd">
            <a:solidFill>
              <a:schemeClr val="accent4"/>
            </a:solidFill>
            <a:tailEnd type="triangle" w="sm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V="1">
            <a:off x="5409156" y="5037550"/>
            <a:ext cx="152400" cy="533400"/>
          </a:xfrm>
          <a:prstGeom prst="line">
            <a:avLst/>
          </a:prstGeom>
          <a:ln w="19050" cap="rnd">
            <a:solidFill>
              <a:schemeClr val="accent4"/>
            </a:solidFill>
            <a:tailEnd type="triangle" w="sm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flipH="1" flipV="1">
            <a:off x="8152356" y="5037550"/>
            <a:ext cx="152400" cy="533400"/>
          </a:xfrm>
          <a:prstGeom prst="line">
            <a:avLst/>
          </a:prstGeom>
          <a:ln w="19050" cap="rnd">
            <a:solidFill>
              <a:schemeClr val="accent4"/>
            </a:solidFill>
            <a:tailEnd type="triangle" w="sm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 flipV="1">
            <a:off x="9066756" y="5037550"/>
            <a:ext cx="152400" cy="533400"/>
          </a:xfrm>
          <a:prstGeom prst="line">
            <a:avLst/>
          </a:prstGeom>
          <a:ln w="19050" cap="rnd">
            <a:solidFill>
              <a:schemeClr val="accent4"/>
            </a:solidFill>
            <a:tailEnd type="triangle" w="sm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6491866" y="5570950"/>
            <a:ext cx="99841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 dirty="0" smtClean="0"/>
              <a:t>Split Vote</a:t>
            </a:r>
            <a:endParaRPr lang="en-US" sz="2000" dirty="0"/>
          </a:p>
        </p:txBody>
      </p:sp>
      <p:cxnSp>
        <p:nvCxnSpPr>
          <p:cNvPr id="105" name="Straight Connector 104"/>
          <p:cNvCxnSpPr/>
          <p:nvPr/>
        </p:nvCxnSpPr>
        <p:spPr>
          <a:xfrm flipV="1">
            <a:off x="6971256" y="5037550"/>
            <a:ext cx="0" cy="533400"/>
          </a:xfrm>
          <a:prstGeom prst="line">
            <a:avLst/>
          </a:prstGeom>
          <a:ln w="19050" cap="rnd">
            <a:solidFill>
              <a:schemeClr val="accent4"/>
            </a:solidFill>
            <a:tailEnd type="triangle" w="sm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>
            <a:off x="197023" y="1448074"/>
            <a:ext cx="298905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dirty="0" smtClean="0"/>
              <a:t>Raft Server States:</a:t>
            </a:r>
            <a:endParaRPr lang="en-US" sz="2800" dirty="0"/>
          </a:p>
        </p:txBody>
      </p:sp>
      <p:sp>
        <p:nvSpPr>
          <p:cNvPr id="107" name="TextBox 106"/>
          <p:cNvSpPr txBox="1"/>
          <p:nvPr/>
        </p:nvSpPr>
        <p:spPr>
          <a:xfrm>
            <a:off x="335018" y="4547340"/>
            <a:ext cx="3274209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dirty="0" smtClean="0"/>
              <a:t>Raft Time Evolution: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441219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Raft Properties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Election Safety: </a:t>
            </a:r>
            <a:r>
              <a:rPr lang="en-US" dirty="0" smtClean="0"/>
              <a:t>At most, only one leader can be elected</a:t>
            </a:r>
            <a:endParaRPr lang="en-US" b="1" dirty="0" smtClean="0"/>
          </a:p>
          <a:p>
            <a:r>
              <a:rPr lang="en-US" b="1" dirty="0" smtClean="0"/>
              <a:t>Leader Append-Only: </a:t>
            </a:r>
            <a:r>
              <a:rPr lang="en-US" dirty="0" smtClean="0"/>
              <a:t>Leaders can only append entries to their logs. They never overwrite old entries.</a:t>
            </a:r>
          </a:p>
          <a:p>
            <a:r>
              <a:rPr lang="en-US" b="1" dirty="0" smtClean="0"/>
              <a:t>Log Matching</a:t>
            </a:r>
            <a:r>
              <a:rPr lang="en-US" dirty="0" smtClean="0"/>
              <a:t>: if two logs have the same index and same term, then the logs are identical in all entries up to that index</a:t>
            </a:r>
          </a:p>
          <a:p>
            <a:r>
              <a:rPr lang="en-US" b="1" dirty="0" smtClean="0"/>
              <a:t>Leader Completeness: </a:t>
            </a:r>
            <a:r>
              <a:rPr lang="en-US" dirty="0" smtClean="0"/>
              <a:t>If a log entry is committed in a given term, then the entry will appear in the logs of leaders of future terms</a:t>
            </a:r>
            <a:endParaRPr lang="en-US" b="1" dirty="0" smtClean="0"/>
          </a:p>
          <a:p>
            <a:r>
              <a:rPr lang="en-US" b="1" dirty="0" smtClean="0"/>
              <a:t>State Machine Safety: </a:t>
            </a:r>
            <a:r>
              <a:rPr lang="en-US" dirty="0" smtClean="0"/>
              <a:t>if a server has applied an entry, no server will ever overwrite this entry</a:t>
            </a:r>
            <a:endParaRPr lang="en-US" b="1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6200384"/>
            <a:ext cx="10515600" cy="52322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Desirable qualities, </a:t>
            </a:r>
            <a:r>
              <a:rPr lang="en-US" sz="2800" dirty="0" smtClean="0"/>
              <a:t>but how do we implement it?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968667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Logs and Committed Logs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Servers can have log entries that are volatile</a:t>
            </a:r>
          </a:p>
          <a:p>
            <a:r>
              <a:rPr lang="en-US" dirty="0" smtClean="0"/>
              <a:t>Log entries </a:t>
            </a:r>
            <a:r>
              <a:rPr lang="en-US" dirty="0" smtClean="0"/>
              <a:t>are only </a:t>
            </a:r>
            <a:r>
              <a:rPr lang="en-US" b="1" dirty="0" smtClean="0"/>
              <a:t>committed </a:t>
            </a:r>
            <a:r>
              <a:rPr lang="en-US" dirty="0" smtClean="0"/>
              <a:t>after a majority of servers have accepted the log message.</a:t>
            </a:r>
          </a:p>
          <a:p>
            <a:r>
              <a:rPr lang="en-US" b="1" dirty="0" smtClean="0"/>
              <a:t>Committed logs are guaranteed</a:t>
            </a:r>
            <a:endParaRPr lang="en-US" dirty="0" smtClean="0"/>
          </a:p>
          <a:p>
            <a:r>
              <a:rPr lang="en-US" dirty="0" smtClean="0"/>
              <a:t>Clients only get acknowledgements about committed log entries</a:t>
            </a:r>
          </a:p>
        </p:txBody>
      </p:sp>
    </p:spTree>
    <p:extLst>
      <p:ext uri="{BB962C8B-B14F-4D97-AF65-F5344CB8AC3E}">
        <p14:creationId xmlns:p14="http://schemas.microsoft.com/office/powerpoint/2010/main" val="10069575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81200" y="4876800"/>
            <a:ext cx="8229600" cy="144780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2000" dirty="0"/>
              <a:t>Log entry = index, term, command</a:t>
            </a:r>
          </a:p>
          <a:p>
            <a:pPr>
              <a:spcBef>
                <a:spcPts val="600"/>
              </a:spcBef>
            </a:pPr>
            <a:r>
              <a:rPr lang="en-US" sz="2000" dirty="0"/>
              <a:t>Log stored on stable storage (disk); survives crashes</a:t>
            </a:r>
          </a:p>
          <a:p>
            <a:pPr>
              <a:spcBef>
                <a:spcPts val="600"/>
              </a:spcBef>
            </a:pPr>
            <a:r>
              <a:rPr lang="en-US" sz="2000" dirty="0"/>
              <a:t>Entry </a:t>
            </a:r>
            <a:r>
              <a:rPr lang="en-US" sz="2000" dirty="0">
                <a:solidFill>
                  <a:schemeClr val="accent4"/>
                </a:solidFill>
              </a:rPr>
              <a:t>committed</a:t>
            </a:r>
            <a:r>
              <a:rPr lang="en-US" sz="2000" dirty="0"/>
              <a:t> if known to be stored on majority of servers</a:t>
            </a:r>
          </a:p>
          <a:p>
            <a:pPr lvl="1">
              <a:spcBef>
                <a:spcPts val="300"/>
              </a:spcBef>
            </a:pPr>
            <a:r>
              <a:rPr lang="en-US" sz="1600" dirty="0"/>
              <a:t>Durable, will eventually be executed by state machines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7F7F7F"/>
                </a:solidFill>
              </a:rPr>
              <a:t>March 3,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Raft Consensus Algorithm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7F7F7F"/>
                </a:solidFill>
              </a:rPr>
              <a:t>Slide </a:t>
            </a:r>
            <a:fld id="{E2162002-2512-45FD-82AF-2FE8F2E91859}" type="slidenum">
              <a:rPr lang="en-US">
                <a:solidFill>
                  <a:srgbClr val="7F7F7F"/>
                </a:solidFill>
              </a:rPr>
              <a:pPr>
                <a:defRPr/>
              </a:pPr>
              <a:t>24</a:t>
            </a:fld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 Structure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352800" y="14478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add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352800" y="106680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810000" y="106680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267200" y="106680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724400" y="106680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181600" y="1066800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715000" y="1066800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248400" y="1066800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7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781800" y="1066800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181600" y="14478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jmp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3810000" y="14478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cmp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4267200" y="14478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ret</a:t>
            </a:r>
          </a:p>
        </p:txBody>
      </p:sp>
      <p:sp>
        <p:nvSpPr>
          <p:cNvPr id="57" name="Rectangle 56"/>
          <p:cNvSpPr/>
          <p:nvPr/>
        </p:nvSpPr>
        <p:spPr>
          <a:xfrm>
            <a:off x="4724400" y="1447800"/>
            <a:ext cx="457200" cy="4572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mov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5715000" y="14478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div</a:t>
            </a:r>
          </a:p>
        </p:txBody>
      </p:sp>
      <p:sp>
        <p:nvSpPr>
          <p:cNvPr id="60" name="Rectangle 59"/>
          <p:cNvSpPr/>
          <p:nvPr/>
        </p:nvSpPr>
        <p:spPr>
          <a:xfrm>
            <a:off x="6248400" y="14478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shl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6781800" y="14478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sub</a:t>
            </a:r>
          </a:p>
        </p:txBody>
      </p:sp>
      <p:sp>
        <p:nvSpPr>
          <p:cNvPr id="62" name="Rectangle 61"/>
          <p:cNvSpPr/>
          <p:nvPr/>
        </p:nvSpPr>
        <p:spPr>
          <a:xfrm>
            <a:off x="3352800" y="20574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add</a:t>
            </a:r>
          </a:p>
        </p:txBody>
      </p:sp>
      <p:sp>
        <p:nvSpPr>
          <p:cNvPr id="63" name="Rectangle 62"/>
          <p:cNvSpPr/>
          <p:nvPr/>
        </p:nvSpPr>
        <p:spPr>
          <a:xfrm>
            <a:off x="5181600" y="20574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jmp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3810000" y="20574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cmp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267200" y="20574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ret</a:t>
            </a:r>
          </a:p>
        </p:txBody>
      </p:sp>
      <p:sp>
        <p:nvSpPr>
          <p:cNvPr id="66" name="Rectangle 65"/>
          <p:cNvSpPr/>
          <p:nvPr/>
        </p:nvSpPr>
        <p:spPr>
          <a:xfrm>
            <a:off x="4724400" y="2057400"/>
            <a:ext cx="457200" cy="4572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mov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3352800" y="26670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add</a:t>
            </a:r>
          </a:p>
        </p:txBody>
      </p:sp>
      <p:sp>
        <p:nvSpPr>
          <p:cNvPr id="71" name="Rectangle 70"/>
          <p:cNvSpPr/>
          <p:nvPr/>
        </p:nvSpPr>
        <p:spPr>
          <a:xfrm>
            <a:off x="5181600" y="26670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jmp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3810000" y="26670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cmp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4267200" y="26670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ret</a:t>
            </a:r>
          </a:p>
        </p:txBody>
      </p:sp>
      <p:sp>
        <p:nvSpPr>
          <p:cNvPr id="74" name="Rectangle 73"/>
          <p:cNvSpPr/>
          <p:nvPr/>
        </p:nvSpPr>
        <p:spPr>
          <a:xfrm>
            <a:off x="4724400" y="2667000"/>
            <a:ext cx="457200" cy="4572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mov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5715000" y="26670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div</a:t>
            </a:r>
          </a:p>
        </p:txBody>
      </p:sp>
      <p:sp>
        <p:nvSpPr>
          <p:cNvPr id="76" name="Rectangle 75"/>
          <p:cNvSpPr/>
          <p:nvPr/>
        </p:nvSpPr>
        <p:spPr>
          <a:xfrm>
            <a:off x="6248400" y="26670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shl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6781800" y="26670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sub</a:t>
            </a:r>
          </a:p>
        </p:txBody>
      </p:sp>
      <p:sp>
        <p:nvSpPr>
          <p:cNvPr id="78" name="Rectangle 77"/>
          <p:cNvSpPr/>
          <p:nvPr/>
        </p:nvSpPr>
        <p:spPr>
          <a:xfrm>
            <a:off x="3352800" y="32766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add</a:t>
            </a:r>
          </a:p>
        </p:txBody>
      </p:sp>
      <p:sp>
        <p:nvSpPr>
          <p:cNvPr id="80" name="Rectangle 79"/>
          <p:cNvSpPr/>
          <p:nvPr/>
        </p:nvSpPr>
        <p:spPr>
          <a:xfrm>
            <a:off x="3810000" y="32766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cmp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3352800" y="38862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add</a:t>
            </a:r>
          </a:p>
        </p:txBody>
      </p:sp>
      <p:sp>
        <p:nvSpPr>
          <p:cNvPr id="87" name="Rectangle 86"/>
          <p:cNvSpPr/>
          <p:nvPr/>
        </p:nvSpPr>
        <p:spPr>
          <a:xfrm>
            <a:off x="5181600" y="38862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jmp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3810000" y="38862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cmp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4267200" y="38862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ret</a:t>
            </a:r>
          </a:p>
        </p:txBody>
      </p:sp>
      <p:sp>
        <p:nvSpPr>
          <p:cNvPr id="90" name="Rectangle 89"/>
          <p:cNvSpPr/>
          <p:nvPr/>
        </p:nvSpPr>
        <p:spPr>
          <a:xfrm>
            <a:off x="4724400" y="3886200"/>
            <a:ext cx="457200" cy="4572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mov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5715000" y="38862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div</a:t>
            </a:r>
          </a:p>
        </p:txBody>
      </p:sp>
      <p:sp>
        <p:nvSpPr>
          <p:cNvPr id="92" name="Rectangle 91"/>
          <p:cNvSpPr/>
          <p:nvPr/>
        </p:nvSpPr>
        <p:spPr>
          <a:xfrm>
            <a:off x="6248400" y="38862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shl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8077201" y="1522513"/>
            <a:ext cx="713337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/>
                </a:solidFill>
              </a:rPr>
              <a:t>leader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8077201" y="1086051"/>
            <a:ext cx="102752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/>
                </a:solidFill>
              </a:rPr>
              <a:t>log index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8077201" y="3084613"/>
            <a:ext cx="101309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/>
                </a:solidFill>
              </a:rPr>
              <a:t>followers</a:t>
            </a:r>
          </a:p>
        </p:txBody>
      </p:sp>
      <p:sp>
        <p:nvSpPr>
          <p:cNvPr id="97" name="Right Brace 96"/>
          <p:cNvSpPr/>
          <p:nvPr/>
        </p:nvSpPr>
        <p:spPr>
          <a:xfrm>
            <a:off x="7620000" y="2057400"/>
            <a:ext cx="228600" cy="2362200"/>
          </a:xfrm>
          <a:prstGeom prst="rightBrace">
            <a:avLst>
              <a:gd name="adj1" fmla="val 37205"/>
              <a:gd name="adj2" fmla="val 50000"/>
            </a:avLst>
          </a:prstGeom>
          <a:ln w="19050" cap="rnd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99" name="Straight Connector 98"/>
          <p:cNvCxnSpPr/>
          <p:nvPr/>
        </p:nvCxnSpPr>
        <p:spPr>
          <a:xfrm>
            <a:off x="3352800" y="4419600"/>
            <a:ext cx="0" cy="228600"/>
          </a:xfrm>
          <a:prstGeom prst="line">
            <a:avLst/>
          </a:prstGeom>
          <a:ln w="28575" cap="rnd">
            <a:solidFill>
              <a:schemeClr val="accent4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6781800" y="4419600"/>
            <a:ext cx="0" cy="228600"/>
          </a:xfrm>
          <a:prstGeom prst="line">
            <a:avLst/>
          </a:prstGeom>
          <a:ln w="28575" cap="rnd">
            <a:solidFill>
              <a:schemeClr val="accent4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3352800" y="4533900"/>
            <a:ext cx="3429000" cy="0"/>
          </a:xfrm>
          <a:prstGeom prst="line">
            <a:avLst/>
          </a:prstGeom>
          <a:ln w="28575" cap="rnd">
            <a:solidFill>
              <a:schemeClr val="accent4"/>
            </a:solidFill>
            <a:headEnd type="triangle" w="med" len="lg"/>
            <a:tailEnd type="triangle" w="med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3" name="TextBox 102"/>
          <p:cNvSpPr txBox="1"/>
          <p:nvPr/>
        </p:nvSpPr>
        <p:spPr>
          <a:xfrm>
            <a:off x="8077201" y="4340424"/>
            <a:ext cx="2021387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A5001E"/>
                </a:solidFill>
              </a:rPr>
              <a:t>committed entries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2308042" y="1143001"/>
            <a:ext cx="511358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1F4899"/>
                </a:solidFill>
              </a:rPr>
              <a:t>term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1694092" y="1865124"/>
            <a:ext cx="1125308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1F4899"/>
                </a:solidFill>
              </a:rPr>
              <a:t>command</a:t>
            </a:r>
          </a:p>
        </p:txBody>
      </p:sp>
      <p:sp>
        <p:nvSpPr>
          <p:cNvPr id="109" name="Freeform 108"/>
          <p:cNvSpPr/>
          <p:nvPr/>
        </p:nvSpPr>
        <p:spPr>
          <a:xfrm>
            <a:off x="2900414" y="1318653"/>
            <a:ext cx="375385" cy="240640"/>
          </a:xfrm>
          <a:custGeom>
            <a:avLst/>
            <a:gdLst>
              <a:gd name="connsiteX0" fmla="*/ 0 w 375385"/>
              <a:gd name="connsiteY0" fmla="*/ 0 h 240632"/>
              <a:gd name="connsiteX1" fmla="*/ 375385 w 375385"/>
              <a:gd name="connsiteY1" fmla="*/ 240632 h 240632"/>
              <a:gd name="connsiteX0" fmla="*/ 0 w 375385"/>
              <a:gd name="connsiteY0" fmla="*/ 0 h 240632"/>
              <a:gd name="connsiteX1" fmla="*/ 375385 w 375385"/>
              <a:gd name="connsiteY1" fmla="*/ 240632 h 240632"/>
              <a:gd name="connsiteX0" fmla="*/ 0 w 375385"/>
              <a:gd name="connsiteY0" fmla="*/ 8 h 240640"/>
              <a:gd name="connsiteX1" fmla="*/ 375385 w 375385"/>
              <a:gd name="connsiteY1" fmla="*/ 240640 h 240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5385" h="240640">
                <a:moveTo>
                  <a:pt x="0" y="8"/>
                </a:moveTo>
                <a:cubicBezTo>
                  <a:pt x="363353" y="-1597"/>
                  <a:pt x="-33689" y="237432"/>
                  <a:pt x="375385" y="240640"/>
                </a:cubicBezTo>
              </a:path>
            </a:pathLst>
          </a:custGeom>
          <a:ln w="19050" cap="rnd">
            <a:solidFill>
              <a:schemeClr val="tx2"/>
            </a:solidFill>
            <a:tailEnd type="triangle" w="sm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10" name="Freeform 109"/>
          <p:cNvSpPr/>
          <p:nvPr/>
        </p:nvSpPr>
        <p:spPr>
          <a:xfrm flipV="1">
            <a:off x="2895601" y="1778260"/>
            <a:ext cx="375385" cy="240640"/>
          </a:xfrm>
          <a:custGeom>
            <a:avLst/>
            <a:gdLst>
              <a:gd name="connsiteX0" fmla="*/ 0 w 375385"/>
              <a:gd name="connsiteY0" fmla="*/ 0 h 240632"/>
              <a:gd name="connsiteX1" fmla="*/ 375385 w 375385"/>
              <a:gd name="connsiteY1" fmla="*/ 240632 h 240632"/>
              <a:gd name="connsiteX0" fmla="*/ 0 w 375385"/>
              <a:gd name="connsiteY0" fmla="*/ 0 h 240632"/>
              <a:gd name="connsiteX1" fmla="*/ 375385 w 375385"/>
              <a:gd name="connsiteY1" fmla="*/ 240632 h 240632"/>
              <a:gd name="connsiteX0" fmla="*/ 0 w 375385"/>
              <a:gd name="connsiteY0" fmla="*/ 8 h 240640"/>
              <a:gd name="connsiteX1" fmla="*/ 375385 w 375385"/>
              <a:gd name="connsiteY1" fmla="*/ 240640 h 240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5385" h="240640">
                <a:moveTo>
                  <a:pt x="0" y="8"/>
                </a:moveTo>
                <a:cubicBezTo>
                  <a:pt x="363353" y="-1597"/>
                  <a:pt x="-33689" y="237432"/>
                  <a:pt x="375385" y="240640"/>
                </a:cubicBezTo>
              </a:path>
            </a:pathLst>
          </a:custGeom>
          <a:ln w="19050" cap="rnd">
            <a:solidFill>
              <a:schemeClr val="tx2"/>
            </a:solidFill>
            <a:tailEnd type="triangle" w="sm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621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Raft Election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Leaders send heartbeat messages periodically</a:t>
            </a:r>
          </a:p>
          <a:p>
            <a:r>
              <a:rPr lang="en-US" dirty="0" smtClean="0"/>
              <a:t>If a </a:t>
            </a:r>
            <a:r>
              <a:rPr lang="en-US" b="1" dirty="0" smtClean="0"/>
              <a:t>follower</a:t>
            </a:r>
            <a:r>
              <a:rPr lang="en-US" dirty="0" smtClean="0"/>
              <a:t> doesn’t receive a heartbeat during an “election timeout” period, it changes to a </a:t>
            </a:r>
            <a:r>
              <a:rPr lang="en-US" b="1" dirty="0" smtClean="0"/>
              <a:t>candidate.</a:t>
            </a:r>
          </a:p>
          <a:p>
            <a:r>
              <a:rPr lang="en-US" dirty="0" smtClean="0"/>
              <a:t>The candidate votes for itself</a:t>
            </a:r>
          </a:p>
          <a:p>
            <a:r>
              <a:rPr lang="en-US" dirty="0" smtClean="0"/>
              <a:t>The candidate sends </a:t>
            </a:r>
            <a:r>
              <a:rPr lang="en-US" dirty="0" err="1" smtClean="0"/>
              <a:t>RequestVote</a:t>
            </a:r>
            <a:r>
              <a:rPr lang="en-US" dirty="0" smtClean="0"/>
              <a:t> messages to all other servers</a:t>
            </a:r>
          </a:p>
          <a:p>
            <a:pPr lvl="1"/>
            <a:r>
              <a:rPr lang="en-US" dirty="0" smtClean="0"/>
              <a:t>Candidate sends its term and index</a:t>
            </a:r>
          </a:p>
          <a:p>
            <a:pPr lvl="1"/>
            <a:r>
              <a:rPr lang="en-US" dirty="0" smtClean="0"/>
              <a:t>If a server is in follower state, it votes for the candidate</a:t>
            </a:r>
          </a:p>
          <a:p>
            <a:pPr lvl="1"/>
            <a:r>
              <a:rPr lang="en-US" dirty="0" smtClean="0"/>
              <a:t>If the server is in candidate state and has a term and index &lt; the other candidate’s, it reverts to follower state and votes for the candidate</a:t>
            </a:r>
          </a:p>
          <a:p>
            <a:r>
              <a:rPr lang="en-US" dirty="0" smtClean="0"/>
              <a:t>When a candidate receives votes from a majority of servers, it wins the election and becomes the new leader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231710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694092" y="4702604"/>
            <a:ext cx="8571839" cy="1824625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US" sz="1600" dirty="0" smtClean="0"/>
              <a:t>Candidates C2 and C4 can win the election with 3 votes</a:t>
            </a:r>
            <a:endParaRPr lang="en-US" sz="1200" dirty="0" smtClean="0"/>
          </a:p>
          <a:p>
            <a:pPr lvl="1"/>
            <a:r>
              <a:rPr lang="en-US" sz="1200" dirty="0" smtClean="0"/>
              <a:t>Candidates C1 and C3 will vote for either</a:t>
            </a:r>
          </a:p>
          <a:p>
            <a:pPr lvl="1"/>
            <a:r>
              <a:rPr lang="en-US" sz="1200" dirty="0" smtClean="0"/>
              <a:t>Candidate C4 can win if gets votes from C1 and C3 before contacting Candidate 2</a:t>
            </a:r>
          </a:p>
          <a:p>
            <a:r>
              <a:rPr lang="en-US" sz="1600" dirty="0" smtClean="0"/>
              <a:t>Note a split election is possible: Candidate 1 votes for Candidate 2, and Candidate 3 votes for Candidate 4</a:t>
            </a:r>
            <a:endParaRPr lang="en-US" sz="1200" dirty="0" smtClean="0"/>
          </a:p>
          <a:p>
            <a:r>
              <a:rPr lang="en-US" sz="1600" dirty="0" smtClean="0"/>
              <a:t>Log entry 8 was not committed, but that’s ok: the client hasn’t received an acknowledgement </a:t>
            </a:r>
            <a:endParaRPr lang="en-US" sz="1600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Election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352800" y="14478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add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352800" y="106680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810000" y="106680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267200" y="106680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724400" y="106680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181600" y="1066800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715000" y="1066800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248400" y="1066800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7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781800" y="1066800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181600" y="14478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jmp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3810000" y="14478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cmp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4267200" y="14478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ret</a:t>
            </a:r>
          </a:p>
        </p:txBody>
      </p:sp>
      <p:sp>
        <p:nvSpPr>
          <p:cNvPr id="57" name="Rectangle 56"/>
          <p:cNvSpPr/>
          <p:nvPr/>
        </p:nvSpPr>
        <p:spPr>
          <a:xfrm>
            <a:off x="4724400" y="1447800"/>
            <a:ext cx="457200" cy="4572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mov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5715000" y="14478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div</a:t>
            </a:r>
          </a:p>
        </p:txBody>
      </p:sp>
      <p:sp>
        <p:nvSpPr>
          <p:cNvPr id="60" name="Rectangle 59"/>
          <p:cNvSpPr/>
          <p:nvPr/>
        </p:nvSpPr>
        <p:spPr>
          <a:xfrm>
            <a:off x="6248400" y="14478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shl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6781800" y="14478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sub</a:t>
            </a:r>
          </a:p>
        </p:txBody>
      </p:sp>
      <p:sp>
        <p:nvSpPr>
          <p:cNvPr id="62" name="Rectangle 61"/>
          <p:cNvSpPr/>
          <p:nvPr/>
        </p:nvSpPr>
        <p:spPr>
          <a:xfrm>
            <a:off x="3352800" y="20574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add</a:t>
            </a:r>
          </a:p>
        </p:txBody>
      </p:sp>
      <p:sp>
        <p:nvSpPr>
          <p:cNvPr id="63" name="Rectangle 62"/>
          <p:cNvSpPr/>
          <p:nvPr/>
        </p:nvSpPr>
        <p:spPr>
          <a:xfrm>
            <a:off x="5181600" y="20574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jmp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3810000" y="20574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cmp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267200" y="20574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ret</a:t>
            </a:r>
          </a:p>
        </p:txBody>
      </p:sp>
      <p:sp>
        <p:nvSpPr>
          <p:cNvPr id="66" name="Rectangle 65"/>
          <p:cNvSpPr/>
          <p:nvPr/>
        </p:nvSpPr>
        <p:spPr>
          <a:xfrm>
            <a:off x="4724400" y="2057400"/>
            <a:ext cx="457200" cy="4572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mov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3352800" y="26670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add</a:t>
            </a:r>
          </a:p>
        </p:txBody>
      </p:sp>
      <p:sp>
        <p:nvSpPr>
          <p:cNvPr id="71" name="Rectangle 70"/>
          <p:cNvSpPr/>
          <p:nvPr/>
        </p:nvSpPr>
        <p:spPr>
          <a:xfrm>
            <a:off x="5181600" y="26670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jmp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3810000" y="26670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cmp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4267200" y="26670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ret</a:t>
            </a:r>
          </a:p>
        </p:txBody>
      </p:sp>
      <p:sp>
        <p:nvSpPr>
          <p:cNvPr id="74" name="Rectangle 73"/>
          <p:cNvSpPr/>
          <p:nvPr/>
        </p:nvSpPr>
        <p:spPr>
          <a:xfrm>
            <a:off x="4724400" y="2667000"/>
            <a:ext cx="457200" cy="4572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mov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5715000" y="26670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div</a:t>
            </a:r>
          </a:p>
        </p:txBody>
      </p:sp>
      <p:sp>
        <p:nvSpPr>
          <p:cNvPr id="76" name="Rectangle 75"/>
          <p:cNvSpPr/>
          <p:nvPr/>
        </p:nvSpPr>
        <p:spPr>
          <a:xfrm>
            <a:off x="6248400" y="26670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shl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6781800" y="26670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sub</a:t>
            </a:r>
          </a:p>
        </p:txBody>
      </p:sp>
      <p:sp>
        <p:nvSpPr>
          <p:cNvPr id="78" name="Rectangle 77"/>
          <p:cNvSpPr/>
          <p:nvPr/>
        </p:nvSpPr>
        <p:spPr>
          <a:xfrm>
            <a:off x="3352800" y="32766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add</a:t>
            </a:r>
          </a:p>
        </p:txBody>
      </p:sp>
      <p:sp>
        <p:nvSpPr>
          <p:cNvPr id="80" name="Rectangle 79"/>
          <p:cNvSpPr/>
          <p:nvPr/>
        </p:nvSpPr>
        <p:spPr>
          <a:xfrm>
            <a:off x="3810000" y="32766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cmp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3352800" y="38862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add</a:t>
            </a:r>
          </a:p>
        </p:txBody>
      </p:sp>
      <p:sp>
        <p:nvSpPr>
          <p:cNvPr id="87" name="Rectangle 86"/>
          <p:cNvSpPr/>
          <p:nvPr/>
        </p:nvSpPr>
        <p:spPr>
          <a:xfrm>
            <a:off x="5181600" y="38862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jmp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3810000" y="38862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cmp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4267200" y="3886200"/>
            <a:ext cx="457200" cy="4572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ret</a:t>
            </a:r>
          </a:p>
        </p:txBody>
      </p:sp>
      <p:sp>
        <p:nvSpPr>
          <p:cNvPr id="90" name="Rectangle 89"/>
          <p:cNvSpPr/>
          <p:nvPr/>
        </p:nvSpPr>
        <p:spPr>
          <a:xfrm>
            <a:off x="4724400" y="3886200"/>
            <a:ext cx="457200" cy="4572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mov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5715000" y="38862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div</a:t>
            </a:r>
          </a:p>
        </p:txBody>
      </p:sp>
      <p:sp>
        <p:nvSpPr>
          <p:cNvPr id="92" name="Rectangle 91"/>
          <p:cNvSpPr/>
          <p:nvPr/>
        </p:nvSpPr>
        <p:spPr>
          <a:xfrm>
            <a:off x="6248400" y="3886200"/>
            <a:ext cx="533400" cy="4572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 err="1">
                <a:solidFill>
                  <a:srgbClr val="000000"/>
                </a:solidFill>
              </a:rPr>
              <a:t>shl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7842362" y="1522513"/>
            <a:ext cx="1183017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solidFill>
                  <a:srgbClr val="000000"/>
                </a:solidFill>
              </a:rPr>
              <a:t>Old leader</a:t>
            </a:r>
            <a:endParaRPr lang="en-US" sz="2000" dirty="0">
              <a:solidFill>
                <a:srgbClr val="000000"/>
              </a:solidFill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8077201" y="1086051"/>
            <a:ext cx="102752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/>
                </a:solidFill>
              </a:rPr>
              <a:t>log index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7867839" y="3063185"/>
            <a:ext cx="243335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solidFill>
                  <a:srgbClr val="000000"/>
                </a:solidFill>
              </a:rPr>
              <a:t> Candidates 1, 2, 3, 4</a:t>
            </a:r>
            <a:endParaRPr lang="en-US" sz="2000" dirty="0">
              <a:solidFill>
                <a:srgbClr val="000000"/>
              </a:solidFill>
            </a:endParaRPr>
          </a:p>
        </p:txBody>
      </p:sp>
      <p:sp>
        <p:nvSpPr>
          <p:cNvPr id="97" name="Right Brace 96"/>
          <p:cNvSpPr/>
          <p:nvPr/>
        </p:nvSpPr>
        <p:spPr>
          <a:xfrm>
            <a:off x="7620000" y="2057400"/>
            <a:ext cx="228600" cy="2362200"/>
          </a:xfrm>
          <a:prstGeom prst="rightBrace">
            <a:avLst>
              <a:gd name="adj1" fmla="val 37205"/>
              <a:gd name="adj2" fmla="val 50000"/>
            </a:avLst>
          </a:prstGeom>
          <a:ln w="19050" cap="rnd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99" name="Straight Connector 98"/>
          <p:cNvCxnSpPr/>
          <p:nvPr/>
        </p:nvCxnSpPr>
        <p:spPr>
          <a:xfrm>
            <a:off x="3352800" y="4419600"/>
            <a:ext cx="0" cy="228600"/>
          </a:xfrm>
          <a:prstGeom prst="line">
            <a:avLst/>
          </a:prstGeom>
          <a:ln w="28575" cap="rnd">
            <a:solidFill>
              <a:schemeClr val="accent4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6781800" y="4419600"/>
            <a:ext cx="0" cy="228600"/>
          </a:xfrm>
          <a:prstGeom prst="line">
            <a:avLst/>
          </a:prstGeom>
          <a:ln w="28575" cap="rnd">
            <a:solidFill>
              <a:schemeClr val="accent4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3352800" y="4533900"/>
            <a:ext cx="3429000" cy="0"/>
          </a:xfrm>
          <a:prstGeom prst="line">
            <a:avLst/>
          </a:prstGeom>
          <a:ln w="28575" cap="rnd">
            <a:solidFill>
              <a:schemeClr val="accent4"/>
            </a:solidFill>
            <a:headEnd type="triangle" w="med" len="lg"/>
            <a:tailEnd type="triangle" w="med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3" name="TextBox 102"/>
          <p:cNvSpPr txBox="1"/>
          <p:nvPr/>
        </p:nvSpPr>
        <p:spPr>
          <a:xfrm>
            <a:off x="8077201" y="4340424"/>
            <a:ext cx="2021387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A5001E"/>
                </a:solidFill>
              </a:rPr>
              <a:t>committed entries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2258198" y="2114769"/>
            <a:ext cx="811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C1</a:t>
            </a:r>
            <a:endParaRPr lang="en-US"/>
          </a:p>
        </p:txBody>
      </p:sp>
      <p:sp>
        <p:nvSpPr>
          <p:cNvPr id="67" name="TextBox 66"/>
          <p:cNvSpPr txBox="1"/>
          <p:nvPr/>
        </p:nvSpPr>
        <p:spPr>
          <a:xfrm>
            <a:off x="2261408" y="2705408"/>
            <a:ext cx="811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C2</a:t>
            </a:r>
            <a:endParaRPr lang="en-US" dirty="0"/>
          </a:p>
        </p:txBody>
      </p:sp>
      <p:sp>
        <p:nvSpPr>
          <p:cNvPr id="68" name="TextBox 67"/>
          <p:cNvSpPr txBox="1"/>
          <p:nvPr/>
        </p:nvSpPr>
        <p:spPr>
          <a:xfrm>
            <a:off x="2261408" y="3320534"/>
            <a:ext cx="811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C3</a:t>
            </a:r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>
            <a:off x="2261202" y="3974989"/>
            <a:ext cx="811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3055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Split Elections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no candidate receives a majority of votes, the election fails and must be held again.</a:t>
            </a:r>
          </a:p>
          <a:p>
            <a:r>
              <a:rPr lang="en-US" dirty="0" smtClean="0"/>
              <a:t>Raft uses random election timeouts. </a:t>
            </a:r>
          </a:p>
          <a:p>
            <a:r>
              <a:rPr lang="en-US" dirty="0" smtClean="0"/>
              <a:t>If a leader hasn’t been elected within the time out, a candidate increments its term and starts a new election.</a:t>
            </a:r>
          </a:p>
          <a:p>
            <a:r>
              <a:rPr lang="en-US" dirty="0" smtClean="0"/>
              <a:t>Each server has a different time out, chosen at random.</a:t>
            </a:r>
            <a:endParaRPr lang="en-US" dirty="0"/>
          </a:p>
          <a:p>
            <a:pPr lvl="1"/>
            <a:r>
              <a:rPr lang="en-US" dirty="0" smtClean="0"/>
              <a:t>Typically, only one server at a time will be in candidate state</a:t>
            </a:r>
          </a:p>
          <a:p>
            <a:r>
              <a:rPr lang="en-US" dirty="0" smtClean="0"/>
              <a:t>This randomness is key for the system to find a new leader quickly</a:t>
            </a:r>
          </a:p>
        </p:txBody>
      </p:sp>
    </p:spTree>
    <p:extLst>
      <p:ext uri="{BB962C8B-B14F-4D97-AF65-F5344CB8AC3E}">
        <p14:creationId xmlns:p14="http://schemas.microsoft.com/office/powerpoint/2010/main" val="18580638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0"/>
            <a:ext cx="113355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268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Content Placeholder 58"/>
          <p:cNvSpPr>
            <a:spLocks noGrp="1"/>
          </p:cNvSpPr>
          <p:nvPr>
            <p:ph idx="1"/>
          </p:nvPr>
        </p:nvSpPr>
        <p:spPr>
          <a:xfrm>
            <a:off x="1981200" y="1219201"/>
            <a:ext cx="4267200" cy="4267200"/>
          </a:xfrm>
        </p:spPr>
        <p:txBody>
          <a:bodyPr/>
          <a:lstStyle/>
          <a:p>
            <a:r>
              <a:rPr lang="en-US" dirty="0" smtClean="0"/>
              <a:t>For a leader to decide an entry is committed:</a:t>
            </a:r>
          </a:p>
          <a:p>
            <a:pPr lvl="1"/>
            <a:r>
              <a:rPr lang="en-US" dirty="0"/>
              <a:t>Must be stored on a majority of servers</a:t>
            </a:r>
          </a:p>
          <a:p>
            <a:pPr lvl="1"/>
            <a:r>
              <a:rPr lang="en-US" b="1" dirty="0"/>
              <a:t>At least one </a:t>
            </a:r>
            <a:r>
              <a:rPr lang="en-US" b="1" dirty="0" smtClean="0"/>
              <a:t>new entry </a:t>
            </a:r>
            <a:r>
              <a:rPr lang="en-US" b="1" dirty="0"/>
              <a:t>from leader’s term must also be stored on majority of servers</a:t>
            </a:r>
          </a:p>
          <a:p>
            <a:r>
              <a:rPr lang="en-US" dirty="0" smtClean="0"/>
              <a:t>Once entry 4 </a:t>
            </a:r>
            <a:r>
              <a:rPr lang="en-US" dirty="0" smtClean="0"/>
              <a:t>committed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s</a:t>
            </a:r>
            <a:r>
              <a:rPr lang="en-US" baseline="-25000" dirty="0" smtClean="0"/>
              <a:t>5</a:t>
            </a:r>
            <a:r>
              <a:rPr lang="en-US" dirty="0" smtClean="0"/>
              <a:t> cannot be elected leader for term 5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ntries 3 and 4 both safe</a:t>
            </a:r>
            <a:endParaRPr lang="en-US" baseline="-250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March 3, 2013</a:t>
            </a:r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Raft Consensus Algorithm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7F7F7F"/>
                </a:solidFill>
              </a:rPr>
              <a:t>Slide </a:t>
            </a:r>
            <a:fld id="{E2162002-2512-45FD-82AF-2FE8F2E91859}" type="slidenum">
              <a:rPr lang="en-US">
                <a:solidFill>
                  <a:srgbClr val="7F7F7F"/>
                </a:solidFill>
              </a:rPr>
              <a:pPr>
                <a:defRPr/>
              </a:pPr>
              <a:t>29</a:t>
            </a:fld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828800" y="304800"/>
            <a:ext cx="8534400" cy="609600"/>
          </a:xfrm>
        </p:spPr>
        <p:txBody>
          <a:bodyPr/>
          <a:lstStyle/>
          <a:p>
            <a:r>
              <a:rPr lang="en-US" dirty="0" smtClean="0"/>
              <a:t>New Commitment Rules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858000" y="18288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1F4899"/>
                </a:solidFill>
              </a:rPr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239000" y="18288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1F4899"/>
                </a:solidFill>
              </a:rPr>
              <a:t>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20000" y="18288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1F4899"/>
                </a:solidFill>
              </a:rPr>
              <a:t>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001000" y="18288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1F4899"/>
                </a:solidFill>
              </a:rPr>
              <a:t>4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82000" y="18288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1F4899"/>
                </a:solidFill>
              </a:rPr>
              <a:t>5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858000" y="22098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17" name="Rectangle 16"/>
          <p:cNvSpPr/>
          <p:nvPr/>
        </p:nvSpPr>
        <p:spPr>
          <a:xfrm>
            <a:off x="7239000" y="22098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858000" y="27432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239000" y="27432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858000" y="32766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27" name="Rectangle 26"/>
          <p:cNvSpPr/>
          <p:nvPr/>
        </p:nvSpPr>
        <p:spPr>
          <a:xfrm>
            <a:off x="7239000" y="32766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858000" y="38100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31" name="Rectangle 30"/>
          <p:cNvSpPr/>
          <p:nvPr/>
        </p:nvSpPr>
        <p:spPr>
          <a:xfrm>
            <a:off x="7620000" y="2209800"/>
            <a:ext cx="381000" cy="3810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32" name="Rectangle 31"/>
          <p:cNvSpPr/>
          <p:nvPr/>
        </p:nvSpPr>
        <p:spPr>
          <a:xfrm>
            <a:off x="7239000" y="38100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858000" y="43434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34" name="Rectangle 33"/>
          <p:cNvSpPr/>
          <p:nvPr/>
        </p:nvSpPr>
        <p:spPr>
          <a:xfrm>
            <a:off x="7239000" y="43434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477000" y="2261802"/>
            <a:ext cx="3810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s</a:t>
            </a:r>
            <a:r>
              <a:rPr lang="en-US" baseline="-250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477000" y="2795202"/>
            <a:ext cx="3810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s</a:t>
            </a:r>
            <a:r>
              <a:rPr lang="en-US" baseline="-25000" dirty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6477000" y="3328602"/>
            <a:ext cx="3810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s</a:t>
            </a:r>
            <a:r>
              <a:rPr lang="en-US" baseline="-25000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477000" y="3862002"/>
            <a:ext cx="3810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s</a:t>
            </a:r>
            <a:r>
              <a:rPr lang="en-US" baseline="-250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477000" y="4395402"/>
            <a:ext cx="3810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s</a:t>
            </a:r>
            <a:r>
              <a:rPr lang="en-US" baseline="-25000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52" name="Rectangle 51"/>
          <p:cNvSpPr/>
          <p:nvPr/>
        </p:nvSpPr>
        <p:spPr>
          <a:xfrm>
            <a:off x="7620000" y="2743200"/>
            <a:ext cx="381000" cy="3810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53" name="Rectangle 52"/>
          <p:cNvSpPr/>
          <p:nvPr/>
        </p:nvSpPr>
        <p:spPr>
          <a:xfrm>
            <a:off x="7620000" y="3276600"/>
            <a:ext cx="381000" cy="3810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42" name="Rectangle 41"/>
          <p:cNvSpPr/>
          <p:nvPr/>
        </p:nvSpPr>
        <p:spPr>
          <a:xfrm>
            <a:off x="7620000" y="4343400"/>
            <a:ext cx="381000" cy="3810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43" name="Rectangle 42"/>
          <p:cNvSpPr/>
          <p:nvPr/>
        </p:nvSpPr>
        <p:spPr>
          <a:xfrm>
            <a:off x="8001000" y="2209800"/>
            <a:ext cx="381000" cy="381000"/>
          </a:xfrm>
          <a:prstGeom prst="rect">
            <a:avLst/>
          </a:prstGeom>
          <a:solidFill>
            <a:srgbClr val="FFC3CE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44" name="Rectangle 43"/>
          <p:cNvSpPr/>
          <p:nvPr/>
        </p:nvSpPr>
        <p:spPr>
          <a:xfrm>
            <a:off x="8001000" y="4343400"/>
            <a:ext cx="381000" cy="3810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9355738" y="2152051"/>
            <a:ext cx="1295400" cy="4873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lnSpc>
                <a:spcPts val="19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1F4899"/>
                </a:solidFill>
              </a:rPr>
              <a:t>Leader for</a:t>
            </a:r>
            <a:br>
              <a:rPr lang="en-US" dirty="0">
                <a:solidFill>
                  <a:srgbClr val="1F4899"/>
                </a:solidFill>
              </a:rPr>
            </a:br>
            <a:r>
              <a:rPr lang="en-US" dirty="0">
                <a:solidFill>
                  <a:srgbClr val="1F4899"/>
                </a:solidFill>
              </a:rPr>
              <a:t>term 4</a:t>
            </a:r>
          </a:p>
        </p:txBody>
      </p:sp>
      <p:cxnSp>
        <p:nvCxnSpPr>
          <p:cNvPr id="66" name="Straight Connector 65"/>
          <p:cNvCxnSpPr/>
          <p:nvPr/>
        </p:nvCxnSpPr>
        <p:spPr>
          <a:xfrm flipH="1">
            <a:off x="8610600" y="2400300"/>
            <a:ext cx="609600" cy="0"/>
          </a:xfrm>
          <a:prstGeom prst="line">
            <a:avLst/>
          </a:prstGeom>
          <a:ln w="19050" cap="rnd">
            <a:solidFill>
              <a:schemeClr val="tx2"/>
            </a:solidFill>
            <a:tailEnd type="triangle" w="sm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8001000" y="2743200"/>
            <a:ext cx="381000" cy="381000"/>
          </a:xfrm>
          <a:prstGeom prst="rect">
            <a:avLst/>
          </a:prstGeom>
          <a:solidFill>
            <a:srgbClr val="FFC3CE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41" name="Rectangle 40"/>
          <p:cNvSpPr/>
          <p:nvPr/>
        </p:nvSpPr>
        <p:spPr>
          <a:xfrm>
            <a:off x="8001000" y="3276600"/>
            <a:ext cx="381000" cy="381000"/>
          </a:xfrm>
          <a:prstGeom prst="rect">
            <a:avLst/>
          </a:prstGeom>
          <a:solidFill>
            <a:srgbClr val="FFC3CE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113793" y="5486401"/>
            <a:ext cx="78742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1F4899"/>
                </a:solidFill>
              </a:rPr>
              <a:t>Combination of election rules and commitment rules</a:t>
            </a:r>
            <a:br>
              <a:rPr lang="en-US" sz="2400" b="1" dirty="0">
                <a:solidFill>
                  <a:srgbClr val="1F4899"/>
                </a:solidFill>
              </a:rPr>
            </a:br>
            <a:r>
              <a:rPr lang="en-US" sz="2400" b="1" dirty="0">
                <a:solidFill>
                  <a:srgbClr val="1F4899"/>
                </a:solidFill>
              </a:rPr>
              <a:t>makes Raft safe</a:t>
            </a:r>
          </a:p>
        </p:txBody>
      </p:sp>
      <p:sp>
        <p:nvSpPr>
          <p:cNvPr id="45" name="Rectangle 44"/>
          <p:cNvSpPr/>
          <p:nvPr/>
        </p:nvSpPr>
        <p:spPr>
          <a:xfrm>
            <a:off x="8382000" y="4343400"/>
            <a:ext cx="381000" cy="3810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72289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38200" y="278037"/>
            <a:ext cx="10515600" cy="1325563"/>
          </a:xfrm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/>
          <a:p>
            <a:r>
              <a:rPr lang="en" dirty="0"/>
              <a:t>The </a:t>
            </a:r>
            <a:r>
              <a:rPr lang="en" dirty="0" err="1"/>
              <a:t>ZooKeeper</a:t>
            </a:r>
            <a:r>
              <a:rPr lang="en" dirty="0"/>
              <a:t> Service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4043595"/>
            <a:ext cx="10515600" cy="2301449"/>
          </a:xfrm>
          <a:ln>
            <a:noFill/>
          </a:ln>
        </p:spPr>
        <p:txBody>
          <a:bodyPr>
            <a:normAutofit fontScale="77500" lnSpcReduction="20000"/>
          </a:bodyPr>
          <a:lstStyle/>
          <a:p>
            <a:pPr marL="558800" indent="-457200">
              <a:buClr>
                <a:srgbClr val="000000"/>
              </a:buClr>
              <a:buSzPct val="100000"/>
            </a:pPr>
            <a:r>
              <a:rPr lang="en" dirty="0" err="1" smtClean="0"/>
              <a:t>ZooKeeper</a:t>
            </a:r>
            <a:r>
              <a:rPr lang="en" dirty="0" smtClean="0"/>
              <a:t> </a:t>
            </a:r>
            <a:r>
              <a:rPr lang="en" dirty="0"/>
              <a:t>Service is replicated over a set of machines</a:t>
            </a:r>
          </a:p>
          <a:p>
            <a:pPr marL="558800" indent="-457200">
              <a:buClr>
                <a:srgbClr val="000000"/>
              </a:buClr>
              <a:buSzPct val="100000"/>
            </a:pPr>
            <a:r>
              <a:rPr lang="en" dirty="0"/>
              <a:t>All machines store a copy of the data </a:t>
            </a:r>
            <a:r>
              <a:rPr lang="en" dirty="0" smtClean="0"/>
              <a:t>in memory</a:t>
            </a:r>
            <a:r>
              <a:rPr lang="en-US" dirty="0"/>
              <a:t> </a:t>
            </a:r>
            <a:r>
              <a:rPr lang="en-US" dirty="0" smtClean="0"/>
              <a:t>(!)</a:t>
            </a:r>
            <a:endParaRPr lang="en" dirty="0"/>
          </a:p>
          <a:p>
            <a:pPr marL="558800" indent="-457200">
              <a:buClr>
                <a:srgbClr val="000000"/>
              </a:buClr>
              <a:buSzPct val="100000"/>
            </a:pPr>
            <a:r>
              <a:rPr lang="en" dirty="0"/>
              <a:t>A leader is elected on service startup</a:t>
            </a:r>
          </a:p>
          <a:p>
            <a:pPr marL="558800" indent="-457200">
              <a:buClr>
                <a:srgbClr val="000000"/>
              </a:buClr>
              <a:buSzPct val="100000"/>
            </a:pPr>
            <a:r>
              <a:rPr lang="en" dirty="0"/>
              <a:t>Clients only connect to a single ZooKeeper server &amp; maintains a TCP connection.</a:t>
            </a:r>
          </a:p>
          <a:p>
            <a:pPr marL="558800" indent="-457200">
              <a:buClr>
                <a:srgbClr val="000000"/>
              </a:buClr>
              <a:buSzPct val="100000"/>
            </a:pPr>
            <a:r>
              <a:rPr lang="en" dirty="0"/>
              <a:t>Client can read from any Zookeeper </a:t>
            </a:r>
            <a:r>
              <a:rPr lang="en" dirty="0" smtClean="0"/>
              <a:t>server</a:t>
            </a:r>
            <a:r>
              <a:rPr lang="en-US" dirty="0" smtClean="0"/>
              <a:t>.</a:t>
            </a:r>
          </a:p>
          <a:p>
            <a:pPr marL="558800" indent="-457200">
              <a:buClr>
                <a:srgbClr val="000000"/>
              </a:buClr>
              <a:buSzPct val="100000"/>
            </a:pPr>
            <a:r>
              <a:rPr lang="en-US" dirty="0"/>
              <a:t>W</a:t>
            </a:r>
            <a:r>
              <a:rPr lang="en" dirty="0" smtClean="0"/>
              <a:t>rites </a:t>
            </a:r>
            <a:r>
              <a:rPr lang="en" dirty="0"/>
              <a:t>go through the leader &amp; </a:t>
            </a:r>
            <a:r>
              <a:rPr lang="en" dirty="0" smtClean="0"/>
              <a:t>need </a:t>
            </a:r>
            <a:r>
              <a:rPr lang="en" dirty="0"/>
              <a:t>majority consensus</a:t>
            </a:r>
            <a:r>
              <a:rPr lang="en" dirty="0" smtClean="0"/>
              <a:t>.</a:t>
            </a:r>
            <a:endParaRPr lang="en" dirty="0"/>
          </a:p>
        </p:txBody>
      </p:sp>
      <p:pic>
        <p:nvPicPr>
          <p:cNvPr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2950" y="1810990"/>
            <a:ext cx="6346100" cy="19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2095500" y="6345044"/>
            <a:ext cx="800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https</a:t>
            </a:r>
            <a:r>
              <a:rPr lang="en-US" sz="1600" dirty="0"/>
              <a:t>://cwiki.apache.org/confluence/display/ZOOKEEPER/ProjectDescription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4671" y="3134912"/>
            <a:ext cx="1730829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These are your </a:t>
            </a:r>
            <a:r>
              <a:rPr lang="en-US" dirty="0" err="1" smtClean="0"/>
              <a:t>microservices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128158" y="3458078"/>
            <a:ext cx="745671" cy="90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514113" y="1923374"/>
            <a:ext cx="2264230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Zookeeper is itself an interesting </a:t>
            </a:r>
            <a:r>
              <a:rPr lang="en-US" smtClean="0"/>
              <a:t>distributed system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10" idx="1"/>
          </p:cNvCxnSpPr>
          <p:nvPr/>
        </p:nvCxnSpPr>
        <p:spPr>
          <a:xfrm flipH="1">
            <a:off x="8686800" y="2385039"/>
            <a:ext cx="827313" cy="20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383458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81200" y="1219201"/>
            <a:ext cx="8229600" cy="6096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Leader changes can result in log inconsistencies: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March 3, 2013</a:t>
            </a:r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Raft Consensus Algorithm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2162002-2512-45FD-82AF-2FE8F2E91859}" type="slidenum">
              <a:rPr lang="en-US">
                <a:solidFill>
                  <a:srgbClr val="7F7F7F"/>
                </a:solidFill>
              </a:rPr>
              <a:pPr>
                <a:defRPr/>
              </a:pPr>
              <a:t>30</a:t>
            </a:fld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 Inconsistencies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733800" y="22098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9" name="Rectangle 8"/>
          <p:cNvSpPr/>
          <p:nvPr/>
        </p:nvSpPr>
        <p:spPr>
          <a:xfrm>
            <a:off x="4876800" y="2209800"/>
            <a:ext cx="381000" cy="3810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114800" y="22098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495800" y="22098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17" name="Rectangle 16"/>
          <p:cNvSpPr/>
          <p:nvPr/>
        </p:nvSpPr>
        <p:spPr>
          <a:xfrm>
            <a:off x="5257800" y="2209800"/>
            <a:ext cx="381000" cy="3810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18" name="Rectangle 17"/>
          <p:cNvSpPr/>
          <p:nvPr/>
        </p:nvSpPr>
        <p:spPr>
          <a:xfrm>
            <a:off x="5638800" y="2209800"/>
            <a:ext cx="381000" cy="381000"/>
          </a:xfrm>
          <a:prstGeom prst="rect">
            <a:avLst/>
          </a:prstGeom>
          <a:solidFill>
            <a:srgbClr val="FFC3CE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019800" y="2209800"/>
            <a:ext cx="381000" cy="381000"/>
          </a:xfrm>
          <a:prstGeom prst="rect">
            <a:avLst/>
          </a:prstGeom>
          <a:solidFill>
            <a:srgbClr val="FFC3CE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400800" y="2209800"/>
            <a:ext cx="381000" cy="3810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781800" y="2209800"/>
            <a:ext cx="381000" cy="3810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23" name="Rectangle 22"/>
          <p:cNvSpPr/>
          <p:nvPr/>
        </p:nvSpPr>
        <p:spPr>
          <a:xfrm>
            <a:off x="7162800" y="2209800"/>
            <a:ext cx="381000" cy="3810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733800" y="17526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114800" y="17526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495800" y="17526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876800" y="17526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257800" y="17526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638800" y="17526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019800" y="17526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7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400800" y="17526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8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781800" y="17526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9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086600" y="1752600"/>
            <a:ext cx="533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10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467600" y="1752600"/>
            <a:ext cx="533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11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848600" y="1752600"/>
            <a:ext cx="533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12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828800" y="1795900"/>
            <a:ext cx="11430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log index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828800" y="2156645"/>
            <a:ext cx="1828800" cy="4873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lnSpc>
                <a:spcPts val="19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leader for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000000"/>
                </a:solidFill>
              </a:rPr>
              <a:t>term 8</a:t>
            </a:r>
          </a:p>
        </p:txBody>
      </p:sp>
      <p:sp>
        <p:nvSpPr>
          <p:cNvPr id="41" name="Rectangle 40"/>
          <p:cNvSpPr/>
          <p:nvPr/>
        </p:nvSpPr>
        <p:spPr>
          <a:xfrm>
            <a:off x="3733800" y="28956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42" name="Rectangle 41"/>
          <p:cNvSpPr/>
          <p:nvPr/>
        </p:nvSpPr>
        <p:spPr>
          <a:xfrm>
            <a:off x="4876800" y="2895600"/>
            <a:ext cx="381000" cy="3810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43" name="Rectangle 42"/>
          <p:cNvSpPr/>
          <p:nvPr/>
        </p:nvSpPr>
        <p:spPr>
          <a:xfrm>
            <a:off x="4114800" y="28956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44" name="Rectangle 43"/>
          <p:cNvSpPr/>
          <p:nvPr/>
        </p:nvSpPr>
        <p:spPr>
          <a:xfrm>
            <a:off x="4495800" y="28956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45" name="Rectangle 44"/>
          <p:cNvSpPr/>
          <p:nvPr/>
        </p:nvSpPr>
        <p:spPr>
          <a:xfrm>
            <a:off x="5257800" y="2895600"/>
            <a:ext cx="381000" cy="3810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46" name="Rectangle 45"/>
          <p:cNvSpPr/>
          <p:nvPr/>
        </p:nvSpPr>
        <p:spPr>
          <a:xfrm>
            <a:off x="5638800" y="2895600"/>
            <a:ext cx="381000" cy="381000"/>
          </a:xfrm>
          <a:prstGeom prst="rect">
            <a:avLst/>
          </a:prstGeom>
          <a:solidFill>
            <a:srgbClr val="FFC3CE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47" name="Rectangle 46"/>
          <p:cNvSpPr/>
          <p:nvPr/>
        </p:nvSpPr>
        <p:spPr>
          <a:xfrm>
            <a:off x="6019800" y="2895600"/>
            <a:ext cx="381000" cy="381000"/>
          </a:xfrm>
          <a:prstGeom prst="rect">
            <a:avLst/>
          </a:prstGeom>
          <a:solidFill>
            <a:srgbClr val="FFC3CE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48" name="Rectangle 47"/>
          <p:cNvSpPr/>
          <p:nvPr/>
        </p:nvSpPr>
        <p:spPr>
          <a:xfrm>
            <a:off x="6400800" y="2895600"/>
            <a:ext cx="381000" cy="3810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49" name="Rectangle 48"/>
          <p:cNvSpPr/>
          <p:nvPr/>
        </p:nvSpPr>
        <p:spPr>
          <a:xfrm>
            <a:off x="6781800" y="2895600"/>
            <a:ext cx="381000" cy="3810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52" name="Rectangle 51"/>
          <p:cNvSpPr/>
          <p:nvPr/>
        </p:nvSpPr>
        <p:spPr>
          <a:xfrm>
            <a:off x="3733800" y="34290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53" name="Rectangle 52"/>
          <p:cNvSpPr/>
          <p:nvPr/>
        </p:nvSpPr>
        <p:spPr>
          <a:xfrm>
            <a:off x="4876800" y="3429000"/>
            <a:ext cx="381000" cy="3810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54" name="Rectangle 53"/>
          <p:cNvSpPr/>
          <p:nvPr/>
        </p:nvSpPr>
        <p:spPr>
          <a:xfrm>
            <a:off x="4114800" y="34290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55" name="Rectangle 54"/>
          <p:cNvSpPr/>
          <p:nvPr/>
        </p:nvSpPr>
        <p:spPr>
          <a:xfrm>
            <a:off x="4495800" y="34290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63" name="Rectangle 62"/>
          <p:cNvSpPr/>
          <p:nvPr/>
        </p:nvSpPr>
        <p:spPr>
          <a:xfrm>
            <a:off x="3733800" y="39624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64" name="Rectangle 63"/>
          <p:cNvSpPr/>
          <p:nvPr/>
        </p:nvSpPr>
        <p:spPr>
          <a:xfrm>
            <a:off x="4876800" y="3962400"/>
            <a:ext cx="381000" cy="3810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65" name="Rectangle 64"/>
          <p:cNvSpPr/>
          <p:nvPr/>
        </p:nvSpPr>
        <p:spPr>
          <a:xfrm>
            <a:off x="4114800" y="39624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66" name="Rectangle 65"/>
          <p:cNvSpPr/>
          <p:nvPr/>
        </p:nvSpPr>
        <p:spPr>
          <a:xfrm>
            <a:off x="4495800" y="39624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67" name="Rectangle 66"/>
          <p:cNvSpPr/>
          <p:nvPr/>
        </p:nvSpPr>
        <p:spPr>
          <a:xfrm>
            <a:off x="5257800" y="3962400"/>
            <a:ext cx="381000" cy="3810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5638800" y="3962400"/>
            <a:ext cx="381000" cy="381000"/>
          </a:xfrm>
          <a:prstGeom prst="rect">
            <a:avLst/>
          </a:prstGeom>
          <a:solidFill>
            <a:srgbClr val="FFC3CE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69" name="Rectangle 68"/>
          <p:cNvSpPr/>
          <p:nvPr/>
        </p:nvSpPr>
        <p:spPr>
          <a:xfrm>
            <a:off x="6019800" y="3962400"/>
            <a:ext cx="381000" cy="381000"/>
          </a:xfrm>
          <a:prstGeom prst="rect">
            <a:avLst/>
          </a:prstGeom>
          <a:solidFill>
            <a:srgbClr val="FFC3CE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70" name="Rectangle 69"/>
          <p:cNvSpPr/>
          <p:nvPr/>
        </p:nvSpPr>
        <p:spPr>
          <a:xfrm>
            <a:off x="6400800" y="3962400"/>
            <a:ext cx="381000" cy="3810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71" name="Rectangle 70"/>
          <p:cNvSpPr/>
          <p:nvPr/>
        </p:nvSpPr>
        <p:spPr>
          <a:xfrm>
            <a:off x="6781800" y="3962400"/>
            <a:ext cx="381000" cy="3810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72" name="Rectangle 71"/>
          <p:cNvSpPr/>
          <p:nvPr/>
        </p:nvSpPr>
        <p:spPr>
          <a:xfrm>
            <a:off x="7162800" y="3962400"/>
            <a:ext cx="381000" cy="3810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7543800" y="3962400"/>
            <a:ext cx="381000" cy="3810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74" name="Rectangle 73"/>
          <p:cNvSpPr/>
          <p:nvPr/>
        </p:nvSpPr>
        <p:spPr>
          <a:xfrm>
            <a:off x="3733800" y="44958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75" name="Rectangle 74"/>
          <p:cNvSpPr/>
          <p:nvPr/>
        </p:nvSpPr>
        <p:spPr>
          <a:xfrm>
            <a:off x="4876800" y="4495800"/>
            <a:ext cx="381000" cy="3810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114800" y="44958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77" name="Rectangle 76"/>
          <p:cNvSpPr/>
          <p:nvPr/>
        </p:nvSpPr>
        <p:spPr>
          <a:xfrm>
            <a:off x="4495800" y="44958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78" name="Rectangle 77"/>
          <p:cNvSpPr/>
          <p:nvPr/>
        </p:nvSpPr>
        <p:spPr>
          <a:xfrm>
            <a:off x="5257800" y="4495800"/>
            <a:ext cx="381000" cy="3810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79" name="Rectangle 78"/>
          <p:cNvSpPr/>
          <p:nvPr/>
        </p:nvSpPr>
        <p:spPr>
          <a:xfrm>
            <a:off x="5638800" y="4495800"/>
            <a:ext cx="381000" cy="381000"/>
          </a:xfrm>
          <a:prstGeom prst="rect">
            <a:avLst/>
          </a:prstGeom>
          <a:solidFill>
            <a:srgbClr val="FFC3CE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80" name="Rectangle 79"/>
          <p:cNvSpPr/>
          <p:nvPr/>
        </p:nvSpPr>
        <p:spPr>
          <a:xfrm>
            <a:off x="6019800" y="4495800"/>
            <a:ext cx="381000" cy="381000"/>
          </a:xfrm>
          <a:prstGeom prst="rect">
            <a:avLst/>
          </a:prstGeom>
          <a:solidFill>
            <a:srgbClr val="FFC3CE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81" name="Rectangle 80"/>
          <p:cNvSpPr/>
          <p:nvPr/>
        </p:nvSpPr>
        <p:spPr>
          <a:xfrm>
            <a:off x="6400800" y="4495800"/>
            <a:ext cx="381000" cy="3810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82" name="Rectangle 81"/>
          <p:cNvSpPr/>
          <p:nvPr/>
        </p:nvSpPr>
        <p:spPr>
          <a:xfrm>
            <a:off x="6781800" y="4495800"/>
            <a:ext cx="381000" cy="3810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83" name="Rectangle 82"/>
          <p:cNvSpPr/>
          <p:nvPr/>
        </p:nvSpPr>
        <p:spPr>
          <a:xfrm>
            <a:off x="7162800" y="4495800"/>
            <a:ext cx="381000" cy="3810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85" name="Rectangle 84"/>
          <p:cNvSpPr/>
          <p:nvPr/>
        </p:nvSpPr>
        <p:spPr>
          <a:xfrm>
            <a:off x="3733800" y="50292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86" name="Rectangle 85"/>
          <p:cNvSpPr/>
          <p:nvPr/>
        </p:nvSpPr>
        <p:spPr>
          <a:xfrm>
            <a:off x="4876800" y="5029200"/>
            <a:ext cx="381000" cy="3810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87" name="Rectangle 86"/>
          <p:cNvSpPr/>
          <p:nvPr/>
        </p:nvSpPr>
        <p:spPr>
          <a:xfrm>
            <a:off x="4114800" y="50292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88" name="Rectangle 87"/>
          <p:cNvSpPr/>
          <p:nvPr/>
        </p:nvSpPr>
        <p:spPr>
          <a:xfrm>
            <a:off x="4495800" y="50292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89" name="Rectangle 88"/>
          <p:cNvSpPr/>
          <p:nvPr/>
        </p:nvSpPr>
        <p:spPr>
          <a:xfrm>
            <a:off x="5257800" y="5029200"/>
            <a:ext cx="381000" cy="3810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96" name="Rectangle 95"/>
          <p:cNvSpPr/>
          <p:nvPr/>
        </p:nvSpPr>
        <p:spPr>
          <a:xfrm>
            <a:off x="3733800" y="55626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98" name="Rectangle 97"/>
          <p:cNvSpPr/>
          <p:nvPr/>
        </p:nvSpPr>
        <p:spPr>
          <a:xfrm>
            <a:off x="4114800" y="55626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99" name="Rectangle 98"/>
          <p:cNvSpPr/>
          <p:nvPr/>
        </p:nvSpPr>
        <p:spPr>
          <a:xfrm>
            <a:off x="4495800" y="55626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107" name="Right Brace 106"/>
          <p:cNvSpPr/>
          <p:nvPr/>
        </p:nvSpPr>
        <p:spPr>
          <a:xfrm flipH="1">
            <a:off x="2895600" y="2819400"/>
            <a:ext cx="152400" cy="3200400"/>
          </a:xfrm>
          <a:prstGeom prst="rightBrace">
            <a:avLst>
              <a:gd name="adj1" fmla="val 33757"/>
              <a:gd name="adj2" fmla="val 50000"/>
            </a:avLst>
          </a:prstGeom>
          <a:ln w="19050" cap="rnd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1828800" y="4175945"/>
            <a:ext cx="1828800" cy="4873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lnSpc>
                <a:spcPts val="19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possible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000000"/>
                </a:solidFill>
              </a:rPr>
              <a:t>followers</a:t>
            </a:r>
          </a:p>
        </p:txBody>
      </p:sp>
      <p:sp>
        <p:nvSpPr>
          <p:cNvPr id="109" name="Rectangle 108"/>
          <p:cNvSpPr/>
          <p:nvPr/>
        </p:nvSpPr>
        <p:spPr>
          <a:xfrm>
            <a:off x="5638800" y="5029200"/>
            <a:ext cx="381000" cy="3810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110" name="Rectangle 109"/>
          <p:cNvSpPr/>
          <p:nvPr/>
        </p:nvSpPr>
        <p:spPr>
          <a:xfrm>
            <a:off x="6019800" y="5029200"/>
            <a:ext cx="381000" cy="3810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7543800" y="4495800"/>
            <a:ext cx="381000" cy="381000"/>
          </a:xfrm>
          <a:prstGeom prst="rect">
            <a:avLst/>
          </a:prstGeom>
          <a:solidFill>
            <a:srgbClr val="EECBA8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7</a:t>
            </a:r>
          </a:p>
        </p:txBody>
      </p:sp>
      <p:sp>
        <p:nvSpPr>
          <p:cNvPr id="112" name="Rectangle 111"/>
          <p:cNvSpPr/>
          <p:nvPr/>
        </p:nvSpPr>
        <p:spPr>
          <a:xfrm>
            <a:off x="7924800" y="4495800"/>
            <a:ext cx="381000" cy="381000"/>
          </a:xfrm>
          <a:prstGeom prst="rect">
            <a:avLst/>
          </a:prstGeom>
          <a:solidFill>
            <a:srgbClr val="EECBA8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7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4876800" y="5562600"/>
            <a:ext cx="381000" cy="381000"/>
          </a:xfrm>
          <a:prstGeom prst="rect">
            <a:avLst/>
          </a:prstGeom>
          <a:solidFill>
            <a:srgbClr val="D1B2E8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5257800" y="5562600"/>
            <a:ext cx="381000" cy="381000"/>
          </a:xfrm>
          <a:prstGeom prst="rect">
            <a:avLst/>
          </a:prstGeom>
          <a:solidFill>
            <a:srgbClr val="D1B2E8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7543800" y="5562600"/>
            <a:ext cx="381000" cy="381000"/>
          </a:xfrm>
          <a:prstGeom prst="rect">
            <a:avLst/>
          </a:prstGeom>
          <a:solidFill>
            <a:srgbClr val="FFE181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116" name="Rectangle 115"/>
          <p:cNvSpPr/>
          <p:nvPr/>
        </p:nvSpPr>
        <p:spPr>
          <a:xfrm>
            <a:off x="6019800" y="5562600"/>
            <a:ext cx="381000" cy="381000"/>
          </a:xfrm>
          <a:prstGeom prst="rect">
            <a:avLst/>
          </a:prstGeom>
          <a:solidFill>
            <a:srgbClr val="FFE181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117" name="Rectangle 116"/>
          <p:cNvSpPr/>
          <p:nvPr/>
        </p:nvSpPr>
        <p:spPr>
          <a:xfrm>
            <a:off x="6400800" y="5562600"/>
            <a:ext cx="381000" cy="381000"/>
          </a:xfrm>
          <a:prstGeom prst="rect">
            <a:avLst/>
          </a:prstGeom>
          <a:solidFill>
            <a:srgbClr val="FFE181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118" name="Rectangle 117"/>
          <p:cNvSpPr/>
          <p:nvPr/>
        </p:nvSpPr>
        <p:spPr>
          <a:xfrm>
            <a:off x="6781800" y="5562600"/>
            <a:ext cx="381000" cy="381000"/>
          </a:xfrm>
          <a:prstGeom prst="rect">
            <a:avLst/>
          </a:prstGeom>
          <a:solidFill>
            <a:srgbClr val="FFE181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119" name="Rectangle 118"/>
          <p:cNvSpPr/>
          <p:nvPr/>
        </p:nvSpPr>
        <p:spPr>
          <a:xfrm>
            <a:off x="7162800" y="5562600"/>
            <a:ext cx="381000" cy="381000"/>
          </a:xfrm>
          <a:prstGeom prst="rect">
            <a:avLst/>
          </a:prstGeom>
          <a:solidFill>
            <a:srgbClr val="FFE181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120" name="Rectangle 119"/>
          <p:cNvSpPr/>
          <p:nvPr/>
        </p:nvSpPr>
        <p:spPr>
          <a:xfrm>
            <a:off x="5638800" y="5562600"/>
            <a:ext cx="381000" cy="381000"/>
          </a:xfrm>
          <a:prstGeom prst="rect">
            <a:avLst/>
          </a:prstGeom>
          <a:solidFill>
            <a:srgbClr val="D1B2E8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3276600" y="2947602"/>
            <a:ext cx="3810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(a)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3276600" y="3481002"/>
            <a:ext cx="3810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(b)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3276600" y="4014402"/>
            <a:ext cx="3810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(c)</a:t>
            </a:r>
          </a:p>
        </p:txBody>
      </p:sp>
      <p:sp>
        <p:nvSpPr>
          <p:cNvPr id="124" name="TextBox 123"/>
          <p:cNvSpPr txBox="1"/>
          <p:nvPr/>
        </p:nvSpPr>
        <p:spPr>
          <a:xfrm>
            <a:off x="3276600" y="4547802"/>
            <a:ext cx="3810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(d)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3276600" y="5081202"/>
            <a:ext cx="3810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(e)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3276600" y="5614602"/>
            <a:ext cx="3810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(f)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8991600" y="4624954"/>
            <a:ext cx="13516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A5001E"/>
                </a:solidFill>
              </a:rPr>
              <a:t>Extraneous</a:t>
            </a:r>
            <a:br>
              <a:rPr lang="en-US" dirty="0">
                <a:solidFill>
                  <a:srgbClr val="A5001E"/>
                </a:solidFill>
              </a:rPr>
            </a:br>
            <a:r>
              <a:rPr lang="en-US" dirty="0">
                <a:solidFill>
                  <a:srgbClr val="A5001E"/>
                </a:solidFill>
              </a:rPr>
              <a:t>Entries</a:t>
            </a:r>
          </a:p>
        </p:txBody>
      </p:sp>
      <p:sp>
        <p:nvSpPr>
          <p:cNvPr id="128" name="Rounded Rectangle 127"/>
          <p:cNvSpPr/>
          <p:nvPr/>
        </p:nvSpPr>
        <p:spPr>
          <a:xfrm>
            <a:off x="4800600" y="5486400"/>
            <a:ext cx="3200400" cy="533400"/>
          </a:xfrm>
          <a:prstGeom prst="roundRect">
            <a:avLst/>
          </a:prstGeom>
          <a:noFill/>
          <a:ln>
            <a:solidFill>
              <a:schemeClr val="accent4"/>
            </a:solidFill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0" name="Rounded Rectangle 129"/>
          <p:cNvSpPr/>
          <p:nvPr/>
        </p:nvSpPr>
        <p:spPr>
          <a:xfrm>
            <a:off x="7467600" y="3886200"/>
            <a:ext cx="533400" cy="533400"/>
          </a:xfrm>
          <a:prstGeom prst="roundRect">
            <a:avLst/>
          </a:prstGeom>
          <a:noFill/>
          <a:ln>
            <a:solidFill>
              <a:schemeClr val="accent4"/>
            </a:solidFill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1" name="Rounded Rectangle 130"/>
          <p:cNvSpPr/>
          <p:nvPr/>
        </p:nvSpPr>
        <p:spPr>
          <a:xfrm>
            <a:off x="7086600" y="2819400"/>
            <a:ext cx="533400" cy="533400"/>
          </a:xfrm>
          <a:prstGeom prst="roundRect">
            <a:avLst/>
          </a:prstGeom>
          <a:noFill/>
          <a:ln>
            <a:solidFill>
              <a:schemeClr val="accent4"/>
            </a:solidFill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2" name="Rounded Rectangle 131"/>
          <p:cNvSpPr/>
          <p:nvPr/>
        </p:nvSpPr>
        <p:spPr>
          <a:xfrm>
            <a:off x="5181600" y="3352800"/>
            <a:ext cx="2438400" cy="533400"/>
          </a:xfrm>
          <a:prstGeom prst="roundRect">
            <a:avLst/>
          </a:prstGeom>
          <a:noFill/>
          <a:ln>
            <a:solidFill>
              <a:schemeClr val="accent4"/>
            </a:solidFill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6" name="Freeform 135"/>
          <p:cNvSpPr/>
          <p:nvPr/>
        </p:nvSpPr>
        <p:spPr>
          <a:xfrm>
            <a:off x="8069452" y="4153546"/>
            <a:ext cx="906651" cy="723254"/>
          </a:xfrm>
          <a:custGeom>
            <a:avLst/>
            <a:gdLst>
              <a:gd name="connsiteX0" fmla="*/ 906651 w 906651"/>
              <a:gd name="connsiteY0" fmla="*/ 1131376 h 1131376"/>
              <a:gd name="connsiteX1" fmla="*/ 0 w 906651"/>
              <a:gd name="connsiteY1" fmla="*/ 0 h 1131376"/>
              <a:gd name="connsiteX0" fmla="*/ 906651 w 906651"/>
              <a:gd name="connsiteY0" fmla="*/ 1131376 h 1131376"/>
              <a:gd name="connsiteX1" fmla="*/ 0 w 906651"/>
              <a:gd name="connsiteY1" fmla="*/ 0 h 1131376"/>
              <a:gd name="connsiteX0" fmla="*/ 906651 w 906651"/>
              <a:gd name="connsiteY0" fmla="*/ 1131376 h 1131389"/>
              <a:gd name="connsiteX1" fmla="*/ 0 w 906651"/>
              <a:gd name="connsiteY1" fmla="*/ 0 h 1131389"/>
              <a:gd name="connsiteX0" fmla="*/ 906651 w 906651"/>
              <a:gd name="connsiteY0" fmla="*/ 1131376 h 1131389"/>
              <a:gd name="connsiteX1" fmla="*/ 0 w 906651"/>
              <a:gd name="connsiteY1" fmla="*/ 0 h 1131389"/>
              <a:gd name="connsiteX0" fmla="*/ 906651 w 906651"/>
              <a:gd name="connsiteY0" fmla="*/ 1131376 h 1131376"/>
              <a:gd name="connsiteX1" fmla="*/ 0 w 906651"/>
              <a:gd name="connsiteY1" fmla="*/ 0 h 1131376"/>
              <a:gd name="connsiteX0" fmla="*/ 906651 w 906651"/>
              <a:gd name="connsiteY0" fmla="*/ 1131376 h 1131376"/>
              <a:gd name="connsiteX1" fmla="*/ 0 w 906651"/>
              <a:gd name="connsiteY1" fmla="*/ 0 h 1131376"/>
              <a:gd name="connsiteX0" fmla="*/ 906651 w 906651"/>
              <a:gd name="connsiteY0" fmla="*/ 1131376 h 1131376"/>
              <a:gd name="connsiteX1" fmla="*/ 0 w 906651"/>
              <a:gd name="connsiteY1" fmla="*/ 0 h 1131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06651" h="1131376">
                <a:moveTo>
                  <a:pt x="906651" y="1131376"/>
                </a:moveTo>
                <a:cubicBezTo>
                  <a:pt x="425557" y="1128147"/>
                  <a:pt x="680634" y="1291"/>
                  <a:pt x="0" y="0"/>
                </a:cubicBezTo>
              </a:path>
            </a:pathLst>
          </a:custGeom>
          <a:noFill/>
          <a:ln w="19050">
            <a:solidFill>
              <a:schemeClr val="accent4"/>
            </a:solidFill>
            <a:tailEnd type="triangle" w="sm" len="lg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8991601" y="3048001"/>
            <a:ext cx="9669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A5001E"/>
                </a:solidFill>
              </a:rPr>
              <a:t>Missing</a:t>
            </a:r>
            <a:br>
              <a:rPr lang="en-US" dirty="0">
                <a:solidFill>
                  <a:srgbClr val="A5001E"/>
                </a:solidFill>
              </a:rPr>
            </a:br>
            <a:r>
              <a:rPr lang="en-US" dirty="0">
                <a:solidFill>
                  <a:srgbClr val="A5001E"/>
                </a:solidFill>
              </a:rPr>
              <a:t>Entries</a:t>
            </a:r>
          </a:p>
        </p:txBody>
      </p:sp>
      <p:sp>
        <p:nvSpPr>
          <p:cNvPr id="138" name="Freeform 137"/>
          <p:cNvSpPr/>
          <p:nvPr/>
        </p:nvSpPr>
        <p:spPr>
          <a:xfrm>
            <a:off x="7697492" y="3068665"/>
            <a:ext cx="1294108" cy="284136"/>
          </a:xfrm>
          <a:custGeom>
            <a:avLst/>
            <a:gdLst>
              <a:gd name="connsiteX0" fmla="*/ 1294108 w 1294108"/>
              <a:gd name="connsiteY0" fmla="*/ 302217 h 302217"/>
              <a:gd name="connsiteX1" fmla="*/ 0 w 1294108"/>
              <a:gd name="connsiteY1" fmla="*/ 0 h 302217"/>
              <a:gd name="connsiteX0" fmla="*/ 1294108 w 1294108"/>
              <a:gd name="connsiteY0" fmla="*/ 302217 h 302217"/>
              <a:gd name="connsiteX1" fmla="*/ 0 w 1294108"/>
              <a:gd name="connsiteY1" fmla="*/ 0 h 302217"/>
              <a:gd name="connsiteX0" fmla="*/ 1294108 w 1294108"/>
              <a:gd name="connsiteY0" fmla="*/ 302217 h 302217"/>
              <a:gd name="connsiteX1" fmla="*/ 0 w 1294108"/>
              <a:gd name="connsiteY1" fmla="*/ 0 h 302217"/>
              <a:gd name="connsiteX0" fmla="*/ 1294108 w 1294108"/>
              <a:gd name="connsiteY0" fmla="*/ 302217 h 302217"/>
              <a:gd name="connsiteX1" fmla="*/ 0 w 1294108"/>
              <a:gd name="connsiteY1" fmla="*/ 0 h 302217"/>
              <a:gd name="connsiteX0" fmla="*/ 1294108 w 1294108"/>
              <a:gd name="connsiteY0" fmla="*/ 302217 h 302217"/>
              <a:gd name="connsiteX1" fmla="*/ 0 w 1294108"/>
              <a:gd name="connsiteY1" fmla="*/ 0 h 302217"/>
              <a:gd name="connsiteX0" fmla="*/ 1294108 w 1294108"/>
              <a:gd name="connsiteY0" fmla="*/ 302217 h 302217"/>
              <a:gd name="connsiteX1" fmla="*/ 0 w 1294108"/>
              <a:gd name="connsiteY1" fmla="*/ 0 h 302217"/>
              <a:gd name="connsiteX0" fmla="*/ 1294108 w 1294108"/>
              <a:gd name="connsiteY0" fmla="*/ 302217 h 302217"/>
              <a:gd name="connsiteX1" fmla="*/ 0 w 1294108"/>
              <a:gd name="connsiteY1" fmla="*/ 0 h 30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94108" h="302217">
                <a:moveTo>
                  <a:pt x="1294108" y="302217"/>
                </a:moveTo>
                <a:cubicBezTo>
                  <a:pt x="505681" y="295114"/>
                  <a:pt x="810535" y="16790"/>
                  <a:pt x="0" y="0"/>
                </a:cubicBezTo>
              </a:path>
            </a:pathLst>
          </a:custGeom>
          <a:noFill/>
          <a:ln w="19050">
            <a:solidFill>
              <a:schemeClr val="accent4"/>
            </a:solidFill>
            <a:tailEnd type="triangle" w="sm" len="lg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43" name="Freeform 142"/>
          <p:cNvSpPr/>
          <p:nvPr/>
        </p:nvSpPr>
        <p:spPr>
          <a:xfrm flipV="1">
            <a:off x="8077201" y="5029200"/>
            <a:ext cx="906651" cy="723254"/>
          </a:xfrm>
          <a:custGeom>
            <a:avLst/>
            <a:gdLst>
              <a:gd name="connsiteX0" fmla="*/ 906651 w 906651"/>
              <a:gd name="connsiteY0" fmla="*/ 1131376 h 1131376"/>
              <a:gd name="connsiteX1" fmla="*/ 0 w 906651"/>
              <a:gd name="connsiteY1" fmla="*/ 0 h 1131376"/>
              <a:gd name="connsiteX0" fmla="*/ 906651 w 906651"/>
              <a:gd name="connsiteY0" fmla="*/ 1131376 h 1131376"/>
              <a:gd name="connsiteX1" fmla="*/ 0 w 906651"/>
              <a:gd name="connsiteY1" fmla="*/ 0 h 1131376"/>
              <a:gd name="connsiteX0" fmla="*/ 906651 w 906651"/>
              <a:gd name="connsiteY0" fmla="*/ 1131376 h 1131389"/>
              <a:gd name="connsiteX1" fmla="*/ 0 w 906651"/>
              <a:gd name="connsiteY1" fmla="*/ 0 h 1131389"/>
              <a:gd name="connsiteX0" fmla="*/ 906651 w 906651"/>
              <a:gd name="connsiteY0" fmla="*/ 1131376 h 1131389"/>
              <a:gd name="connsiteX1" fmla="*/ 0 w 906651"/>
              <a:gd name="connsiteY1" fmla="*/ 0 h 1131389"/>
              <a:gd name="connsiteX0" fmla="*/ 906651 w 906651"/>
              <a:gd name="connsiteY0" fmla="*/ 1131376 h 1131376"/>
              <a:gd name="connsiteX1" fmla="*/ 0 w 906651"/>
              <a:gd name="connsiteY1" fmla="*/ 0 h 1131376"/>
              <a:gd name="connsiteX0" fmla="*/ 906651 w 906651"/>
              <a:gd name="connsiteY0" fmla="*/ 1131376 h 1131376"/>
              <a:gd name="connsiteX1" fmla="*/ 0 w 906651"/>
              <a:gd name="connsiteY1" fmla="*/ 0 h 1131376"/>
              <a:gd name="connsiteX0" fmla="*/ 906651 w 906651"/>
              <a:gd name="connsiteY0" fmla="*/ 1131376 h 1131376"/>
              <a:gd name="connsiteX1" fmla="*/ 0 w 906651"/>
              <a:gd name="connsiteY1" fmla="*/ 0 h 1131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06651" h="1131376">
                <a:moveTo>
                  <a:pt x="906651" y="1131376"/>
                </a:moveTo>
                <a:cubicBezTo>
                  <a:pt x="425557" y="1128147"/>
                  <a:pt x="680634" y="1291"/>
                  <a:pt x="0" y="0"/>
                </a:cubicBezTo>
              </a:path>
            </a:pathLst>
          </a:custGeom>
          <a:noFill/>
          <a:ln w="19050">
            <a:solidFill>
              <a:schemeClr val="accent4"/>
            </a:solidFill>
            <a:tailEnd type="triangle" w="sm" len="lg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6" name="Freeform 105"/>
          <p:cNvSpPr/>
          <p:nvPr/>
        </p:nvSpPr>
        <p:spPr>
          <a:xfrm flipV="1">
            <a:off x="7696200" y="3428999"/>
            <a:ext cx="1294108" cy="247850"/>
          </a:xfrm>
          <a:custGeom>
            <a:avLst/>
            <a:gdLst>
              <a:gd name="connsiteX0" fmla="*/ 1294108 w 1294108"/>
              <a:gd name="connsiteY0" fmla="*/ 302217 h 302217"/>
              <a:gd name="connsiteX1" fmla="*/ 0 w 1294108"/>
              <a:gd name="connsiteY1" fmla="*/ 0 h 302217"/>
              <a:gd name="connsiteX0" fmla="*/ 1294108 w 1294108"/>
              <a:gd name="connsiteY0" fmla="*/ 302217 h 302217"/>
              <a:gd name="connsiteX1" fmla="*/ 0 w 1294108"/>
              <a:gd name="connsiteY1" fmla="*/ 0 h 302217"/>
              <a:gd name="connsiteX0" fmla="*/ 1294108 w 1294108"/>
              <a:gd name="connsiteY0" fmla="*/ 302217 h 302217"/>
              <a:gd name="connsiteX1" fmla="*/ 0 w 1294108"/>
              <a:gd name="connsiteY1" fmla="*/ 0 h 302217"/>
              <a:gd name="connsiteX0" fmla="*/ 1294108 w 1294108"/>
              <a:gd name="connsiteY0" fmla="*/ 302217 h 302217"/>
              <a:gd name="connsiteX1" fmla="*/ 0 w 1294108"/>
              <a:gd name="connsiteY1" fmla="*/ 0 h 302217"/>
              <a:gd name="connsiteX0" fmla="*/ 1294108 w 1294108"/>
              <a:gd name="connsiteY0" fmla="*/ 302217 h 302217"/>
              <a:gd name="connsiteX1" fmla="*/ 0 w 1294108"/>
              <a:gd name="connsiteY1" fmla="*/ 0 h 302217"/>
              <a:gd name="connsiteX0" fmla="*/ 1294108 w 1294108"/>
              <a:gd name="connsiteY0" fmla="*/ 302217 h 302217"/>
              <a:gd name="connsiteX1" fmla="*/ 0 w 1294108"/>
              <a:gd name="connsiteY1" fmla="*/ 0 h 302217"/>
              <a:gd name="connsiteX0" fmla="*/ 1294108 w 1294108"/>
              <a:gd name="connsiteY0" fmla="*/ 302217 h 302217"/>
              <a:gd name="connsiteX1" fmla="*/ 0 w 1294108"/>
              <a:gd name="connsiteY1" fmla="*/ 0 h 30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94108" h="302217">
                <a:moveTo>
                  <a:pt x="1294108" y="302217"/>
                </a:moveTo>
                <a:cubicBezTo>
                  <a:pt x="505681" y="295114"/>
                  <a:pt x="810535" y="16790"/>
                  <a:pt x="0" y="0"/>
                </a:cubicBezTo>
              </a:path>
            </a:pathLst>
          </a:custGeom>
          <a:noFill/>
          <a:ln w="19050">
            <a:solidFill>
              <a:schemeClr val="accent4"/>
            </a:solidFill>
            <a:tailEnd type="triangle" w="sm" len="lg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3" name="Rounded Rectangle 102"/>
          <p:cNvSpPr/>
          <p:nvPr/>
        </p:nvSpPr>
        <p:spPr>
          <a:xfrm>
            <a:off x="6324600" y="4953000"/>
            <a:ext cx="1295400" cy="533400"/>
          </a:xfrm>
          <a:prstGeom prst="roundRect">
            <a:avLst/>
          </a:prstGeom>
          <a:noFill/>
          <a:ln>
            <a:solidFill>
              <a:schemeClr val="accent4"/>
            </a:solidFill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4" name="Rounded Rectangle 103"/>
          <p:cNvSpPr/>
          <p:nvPr/>
        </p:nvSpPr>
        <p:spPr>
          <a:xfrm>
            <a:off x="7467600" y="4419600"/>
            <a:ext cx="914400" cy="533400"/>
          </a:xfrm>
          <a:prstGeom prst="roundRect">
            <a:avLst/>
          </a:prstGeom>
          <a:noFill/>
          <a:ln>
            <a:solidFill>
              <a:schemeClr val="accent4"/>
            </a:solidFill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8492067" y="4834469"/>
            <a:ext cx="482600" cy="118589"/>
          </a:xfrm>
          <a:custGeom>
            <a:avLst/>
            <a:gdLst>
              <a:gd name="connsiteX0" fmla="*/ 482600 w 482600"/>
              <a:gd name="connsiteY0" fmla="*/ 132012 h 132012"/>
              <a:gd name="connsiteX1" fmla="*/ 0 w 482600"/>
              <a:gd name="connsiteY1" fmla="*/ 13479 h 132012"/>
              <a:gd name="connsiteX0" fmla="*/ 482600 w 482600"/>
              <a:gd name="connsiteY0" fmla="*/ 126727 h 126746"/>
              <a:gd name="connsiteX1" fmla="*/ 0 w 482600"/>
              <a:gd name="connsiteY1" fmla="*/ 8194 h 126746"/>
              <a:gd name="connsiteX0" fmla="*/ 482600 w 482600"/>
              <a:gd name="connsiteY0" fmla="*/ 118533 h 118589"/>
              <a:gd name="connsiteX1" fmla="*/ 0 w 482600"/>
              <a:gd name="connsiteY1" fmla="*/ 0 h 118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82600" h="118589">
                <a:moveTo>
                  <a:pt x="482600" y="118533"/>
                </a:moveTo>
                <a:cubicBezTo>
                  <a:pt x="268111" y="120649"/>
                  <a:pt x="129823" y="63500"/>
                  <a:pt x="0" y="0"/>
                </a:cubicBezTo>
              </a:path>
            </a:pathLst>
          </a:custGeom>
          <a:noFill/>
          <a:ln w="19050">
            <a:solidFill>
              <a:schemeClr val="accent4"/>
            </a:solidFill>
            <a:tailEnd type="triangle" w="sm" len="lg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66489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March 3, 2013</a:t>
            </a:r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Raft Consensus Algorithm</a:t>
            </a:r>
          </a:p>
        </p:txBody>
      </p:sp>
      <p:sp>
        <p:nvSpPr>
          <p:cNvPr id="69" name="Rectangle 68"/>
          <p:cNvSpPr/>
          <p:nvPr/>
        </p:nvSpPr>
        <p:spPr>
          <a:xfrm>
            <a:off x="1752600" y="6172200"/>
            <a:ext cx="8686800" cy="5334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81200" y="1066801"/>
            <a:ext cx="8229600" cy="3048000"/>
          </a:xfrm>
        </p:spPr>
        <p:txBody>
          <a:bodyPr/>
          <a:lstStyle/>
          <a:p>
            <a:r>
              <a:rPr lang="en-US" sz="2000" dirty="0"/>
              <a:t>New leader must make follower logs consistent with its own</a:t>
            </a:r>
          </a:p>
          <a:p>
            <a:pPr lvl="1">
              <a:spcBef>
                <a:spcPts val="300"/>
              </a:spcBef>
            </a:pPr>
            <a:r>
              <a:rPr lang="en-US" sz="1800" dirty="0"/>
              <a:t>Delete extraneous entries</a:t>
            </a:r>
          </a:p>
          <a:p>
            <a:pPr lvl="1">
              <a:spcBef>
                <a:spcPts val="300"/>
              </a:spcBef>
            </a:pPr>
            <a:r>
              <a:rPr lang="en-US" sz="1800" dirty="0"/>
              <a:t>Fill in missing entries</a:t>
            </a:r>
          </a:p>
          <a:p>
            <a:pPr>
              <a:spcBef>
                <a:spcPts val="600"/>
              </a:spcBef>
            </a:pPr>
            <a:r>
              <a:rPr lang="en-US" sz="2000" dirty="0"/>
              <a:t>Leader keeps </a:t>
            </a:r>
            <a:r>
              <a:rPr lang="en-US" sz="2000" dirty="0" err="1"/>
              <a:t>nextIndex</a:t>
            </a:r>
            <a:r>
              <a:rPr lang="en-US" sz="2000" dirty="0"/>
              <a:t> for each follower:</a:t>
            </a:r>
          </a:p>
          <a:p>
            <a:pPr lvl="1">
              <a:spcBef>
                <a:spcPts val="300"/>
              </a:spcBef>
            </a:pPr>
            <a:r>
              <a:rPr lang="en-US" sz="1800" dirty="0"/>
              <a:t>Index of next log entry to send to that follower</a:t>
            </a:r>
          </a:p>
          <a:p>
            <a:pPr lvl="1">
              <a:spcBef>
                <a:spcPts val="300"/>
              </a:spcBef>
            </a:pPr>
            <a:r>
              <a:rPr lang="en-US" sz="1800" dirty="0"/>
              <a:t>Initialized to (1 + leader’s last index)</a:t>
            </a:r>
          </a:p>
          <a:p>
            <a:pPr>
              <a:spcBef>
                <a:spcPts val="600"/>
              </a:spcBef>
            </a:pPr>
            <a:r>
              <a:rPr lang="en-US" sz="2000" dirty="0"/>
              <a:t>When </a:t>
            </a:r>
            <a:r>
              <a:rPr lang="en-US" sz="2000" dirty="0" err="1"/>
              <a:t>AppendEntries</a:t>
            </a:r>
            <a:r>
              <a:rPr lang="en-US" sz="2000" dirty="0"/>
              <a:t> consistency check fails, decrement </a:t>
            </a:r>
            <a:r>
              <a:rPr lang="en-US" sz="2000" dirty="0" err="1"/>
              <a:t>nextIndex</a:t>
            </a:r>
            <a:r>
              <a:rPr lang="en-US" sz="2000" dirty="0"/>
              <a:t> and try again: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Repairing Follower Logs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267200" y="45720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8" name="Rectangle 7"/>
          <p:cNvSpPr/>
          <p:nvPr/>
        </p:nvSpPr>
        <p:spPr>
          <a:xfrm>
            <a:off x="5410200" y="4572000"/>
            <a:ext cx="381000" cy="3810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9" name="Rectangle 8"/>
          <p:cNvSpPr/>
          <p:nvPr/>
        </p:nvSpPr>
        <p:spPr>
          <a:xfrm>
            <a:off x="4648200" y="45720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10" name="Rectangle 9"/>
          <p:cNvSpPr/>
          <p:nvPr/>
        </p:nvSpPr>
        <p:spPr>
          <a:xfrm>
            <a:off x="5029200" y="45720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791200" y="4572000"/>
            <a:ext cx="381000" cy="3810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172200" y="4572000"/>
            <a:ext cx="381000" cy="381000"/>
          </a:xfrm>
          <a:prstGeom prst="rect">
            <a:avLst/>
          </a:prstGeom>
          <a:solidFill>
            <a:srgbClr val="FFC3CE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553200" y="4572000"/>
            <a:ext cx="381000" cy="381000"/>
          </a:xfrm>
          <a:prstGeom prst="rect">
            <a:avLst/>
          </a:prstGeom>
          <a:solidFill>
            <a:srgbClr val="FFC3CE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934200" y="4572000"/>
            <a:ext cx="381000" cy="3810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315200" y="4572000"/>
            <a:ext cx="381000" cy="3810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696200" y="4572000"/>
            <a:ext cx="381000" cy="3810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267200" y="41148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648200" y="41148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029200" y="41148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10200" y="41148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791200" y="41148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172200" y="41148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553200" y="41148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7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934200" y="41148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8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315200" y="41148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9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620000" y="4114800"/>
            <a:ext cx="533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10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001000" y="4114800"/>
            <a:ext cx="533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11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382000" y="4114800"/>
            <a:ext cx="533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12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362200" y="4145579"/>
            <a:ext cx="11430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log index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362200" y="4640672"/>
            <a:ext cx="1828800" cy="24365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lnSpc>
                <a:spcPts val="19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leader for term 7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267200" y="52578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32" name="Rectangle 31"/>
          <p:cNvSpPr/>
          <p:nvPr/>
        </p:nvSpPr>
        <p:spPr>
          <a:xfrm>
            <a:off x="5410200" y="5257800"/>
            <a:ext cx="381000" cy="3810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33" name="Rectangle 32"/>
          <p:cNvSpPr/>
          <p:nvPr/>
        </p:nvSpPr>
        <p:spPr>
          <a:xfrm>
            <a:off x="4648200" y="52578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34" name="Rectangle 33"/>
          <p:cNvSpPr/>
          <p:nvPr/>
        </p:nvSpPr>
        <p:spPr>
          <a:xfrm>
            <a:off x="5029200" y="52578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35" name="Rectangle 34"/>
          <p:cNvSpPr/>
          <p:nvPr/>
        </p:nvSpPr>
        <p:spPr>
          <a:xfrm>
            <a:off x="4267200" y="59436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36" name="Rectangle 35"/>
          <p:cNvSpPr/>
          <p:nvPr/>
        </p:nvSpPr>
        <p:spPr>
          <a:xfrm>
            <a:off x="4648200" y="59436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37" name="Rectangle 36"/>
          <p:cNvSpPr/>
          <p:nvPr/>
        </p:nvSpPr>
        <p:spPr>
          <a:xfrm>
            <a:off x="5029200" y="59436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38" name="Right Brace 37"/>
          <p:cNvSpPr/>
          <p:nvPr/>
        </p:nvSpPr>
        <p:spPr>
          <a:xfrm flipH="1">
            <a:off x="3429000" y="5181600"/>
            <a:ext cx="152400" cy="1219200"/>
          </a:xfrm>
          <a:prstGeom prst="rightBrace">
            <a:avLst>
              <a:gd name="adj1" fmla="val 33757"/>
              <a:gd name="adj2" fmla="val 50000"/>
            </a:avLst>
          </a:prstGeom>
          <a:ln w="19050" cap="rnd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362200" y="5781575"/>
            <a:ext cx="910506" cy="24365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lnSpc>
                <a:spcPts val="19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followers</a:t>
            </a:r>
          </a:p>
        </p:txBody>
      </p:sp>
      <p:sp>
        <p:nvSpPr>
          <p:cNvPr id="40" name="Rectangle 39"/>
          <p:cNvSpPr/>
          <p:nvPr/>
        </p:nvSpPr>
        <p:spPr>
          <a:xfrm>
            <a:off x="5410200" y="5943600"/>
            <a:ext cx="381000" cy="381000"/>
          </a:xfrm>
          <a:prstGeom prst="rect">
            <a:avLst/>
          </a:prstGeom>
          <a:solidFill>
            <a:srgbClr val="D1B2E8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41" name="Rectangle 40"/>
          <p:cNvSpPr/>
          <p:nvPr/>
        </p:nvSpPr>
        <p:spPr>
          <a:xfrm>
            <a:off x="5791200" y="5943600"/>
            <a:ext cx="381000" cy="381000"/>
          </a:xfrm>
          <a:prstGeom prst="rect">
            <a:avLst/>
          </a:prstGeom>
          <a:solidFill>
            <a:srgbClr val="D1B2E8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42" name="Rectangle 41"/>
          <p:cNvSpPr/>
          <p:nvPr/>
        </p:nvSpPr>
        <p:spPr>
          <a:xfrm>
            <a:off x="8077200" y="5943600"/>
            <a:ext cx="381000" cy="381000"/>
          </a:xfrm>
          <a:prstGeom prst="rect">
            <a:avLst/>
          </a:prstGeom>
          <a:solidFill>
            <a:srgbClr val="FFE181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43" name="Rectangle 42"/>
          <p:cNvSpPr/>
          <p:nvPr/>
        </p:nvSpPr>
        <p:spPr>
          <a:xfrm>
            <a:off x="6553200" y="5943600"/>
            <a:ext cx="381000" cy="381000"/>
          </a:xfrm>
          <a:prstGeom prst="rect">
            <a:avLst/>
          </a:prstGeom>
          <a:solidFill>
            <a:srgbClr val="FFE181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44" name="Rectangle 43"/>
          <p:cNvSpPr/>
          <p:nvPr/>
        </p:nvSpPr>
        <p:spPr>
          <a:xfrm>
            <a:off x="6934200" y="5943600"/>
            <a:ext cx="381000" cy="381000"/>
          </a:xfrm>
          <a:prstGeom prst="rect">
            <a:avLst/>
          </a:prstGeom>
          <a:solidFill>
            <a:srgbClr val="FFE181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45" name="Rectangle 44"/>
          <p:cNvSpPr/>
          <p:nvPr/>
        </p:nvSpPr>
        <p:spPr>
          <a:xfrm>
            <a:off x="7315200" y="5943600"/>
            <a:ext cx="381000" cy="381000"/>
          </a:xfrm>
          <a:prstGeom prst="rect">
            <a:avLst/>
          </a:prstGeom>
          <a:solidFill>
            <a:srgbClr val="FFE181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46" name="Rectangle 45"/>
          <p:cNvSpPr/>
          <p:nvPr/>
        </p:nvSpPr>
        <p:spPr>
          <a:xfrm>
            <a:off x="7696200" y="5943600"/>
            <a:ext cx="381000" cy="381000"/>
          </a:xfrm>
          <a:prstGeom prst="rect">
            <a:avLst/>
          </a:prstGeom>
          <a:solidFill>
            <a:srgbClr val="FFE181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47" name="Rectangle 46"/>
          <p:cNvSpPr/>
          <p:nvPr/>
        </p:nvSpPr>
        <p:spPr>
          <a:xfrm>
            <a:off x="6172200" y="5943600"/>
            <a:ext cx="381000" cy="381000"/>
          </a:xfrm>
          <a:prstGeom prst="rect">
            <a:avLst/>
          </a:prstGeom>
          <a:solidFill>
            <a:srgbClr val="D1B2E8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810000" y="5309802"/>
            <a:ext cx="3810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(a)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810000" y="5995602"/>
            <a:ext cx="3810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(b)</a:t>
            </a:r>
          </a:p>
        </p:txBody>
      </p:sp>
      <p:sp>
        <p:nvSpPr>
          <p:cNvPr id="50" name="Freeform 49"/>
          <p:cNvSpPr/>
          <p:nvPr/>
        </p:nvSpPr>
        <p:spPr>
          <a:xfrm>
            <a:off x="7930877" y="5806854"/>
            <a:ext cx="302930" cy="136746"/>
          </a:xfrm>
          <a:custGeom>
            <a:avLst/>
            <a:gdLst>
              <a:gd name="connsiteX0" fmla="*/ 302930 w 302930"/>
              <a:gd name="connsiteY0" fmla="*/ 0 h 32388"/>
              <a:gd name="connsiteX1" fmla="*/ 0 w 302930"/>
              <a:gd name="connsiteY1" fmla="*/ 0 h 32388"/>
              <a:gd name="connsiteX0" fmla="*/ 302930 w 302930"/>
              <a:gd name="connsiteY0" fmla="*/ 93782 h 95991"/>
              <a:gd name="connsiteX1" fmla="*/ 0 w 302930"/>
              <a:gd name="connsiteY1" fmla="*/ 93782 h 95991"/>
              <a:gd name="connsiteX0" fmla="*/ 302930 w 302930"/>
              <a:gd name="connsiteY0" fmla="*/ 166197 h 166197"/>
              <a:gd name="connsiteX1" fmla="*/ 0 w 302930"/>
              <a:gd name="connsiteY1" fmla="*/ 166197 h 166197"/>
              <a:gd name="connsiteX0" fmla="*/ 302930 w 302930"/>
              <a:gd name="connsiteY0" fmla="*/ 136678 h 136678"/>
              <a:gd name="connsiteX1" fmla="*/ 0 w 302930"/>
              <a:gd name="connsiteY1" fmla="*/ 136678 h 136678"/>
              <a:gd name="connsiteX0" fmla="*/ 302930 w 302930"/>
              <a:gd name="connsiteY0" fmla="*/ 105226 h 105226"/>
              <a:gd name="connsiteX1" fmla="*/ 0 w 302930"/>
              <a:gd name="connsiteY1" fmla="*/ 105226 h 105226"/>
              <a:gd name="connsiteX0" fmla="*/ 302930 w 302930"/>
              <a:gd name="connsiteY0" fmla="*/ 118400 h 118400"/>
              <a:gd name="connsiteX1" fmla="*/ 0 w 302930"/>
              <a:gd name="connsiteY1" fmla="*/ 118400 h 118400"/>
              <a:gd name="connsiteX0" fmla="*/ 302930 w 302930"/>
              <a:gd name="connsiteY0" fmla="*/ 136746 h 136746"/>
              <a:gd name="connsiteX1" fmla="*/ 0 w 302930"/>
              <a:gd name="connsiteY1" fmla="*/ 136746 h 136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2930" h="136746">
                <a:moveTo>
                  <a:pt x="302930" y="136746"/>
                </a:moveTo>
                <a:cubicBezTo>
                  <a:pt x="187461" y="-48377"/>
                  <a:pt x="111262" y="-42768"/>
                  <a:pt x="0" y="136746"/>
                </a:cubicBezTo>
              </a:path>
            </a:pathLst>
          </a:custGeom>
          <a:noFill/>
          <a:ln w="25400">
            <a:solidFill>
              <a:schemeClr val="accent4"/>
            </a:solidFill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1" name="Freeform 50"/>
          <p:cNvSpPr/>
          <p:nvPr/>
        </p:nvSpPr>
        <p:spPr>
          <a:xfrm>
            <a:off x="7543800" y="5806854"/>
            <a:ext cx="302930" cy="136746"/>
          </a:xfrm>
          <a:custGeom>
            <a:avLst/>
            <a:gdLst>
              <a:gd name="connsiteX0" fmla="*/ 302930 w 302930"/>
              <a:gd name="connsiteY0" fmla="*/ 0 h 32388"/>
              <a:gd name="connsiteX1" fmla="*/ 0 w 302930"/>
              <a:gd name="connsiteY1" fmla="*/ 0 h 32388"/>
              <a:gd name="connsiteX0" fmla="*/ 302930 w 302930"/>
              <a:gd name="connsiteY0" fmla="*/ 93782 h 95991"/>
              <a:gd name="connsiteX1" fmla="*/ 0 w 302930"/>
              <a:gd name="connsiteY1" fmla="*/ 93782 h 95991"/>
              <a:gd name="connsiteX0" fmla="*/ 302930 w 302930"/>
              <a:gd name="connsiteY0" fmla="*/ 166197 h 166197"/>
              <a:gd name="connsiteX1" fmla="*/ 0 w 302930"/>
              <a:gd name="connsiteY1" fmla="*/ 166197 h 166197"/>
              <a:gd name="connsiteX0" fmla="*/ 302930 w 302930"/>
              <a:gd name="connsiteY0" fmla="*/ 136678 h 136678"/>
              <a:gd name="connsiteX1" fmla="*/ 0 w 302930"/>
              <a:gd name="connsiteY1" fmla="*/ 136678 h 136678"/>
              <a:gd name="connsiteX0" fmla="*/ 302930 w 302930"/>
              <a:gd name="connsiteY0" fmla="*/ 105226 h 105226"/>
              <a:gd name="connsiteX1" fmla="*/ 0 w 302930"/>
              <a:gd name="connsiteY1" fmla="*/ 105226 h 105226"/>
              <a:gd name="connsiteX0" fmla="*/ 302930 w 302930"/>
              <a:gd name="connsiteY0" fmla="*/ 118400 h 118400"/>
              <a:gd name="connsiteX1" fmla="*/ 0 w 302930"/>
              <a:gd name="connsiteY1" fmla="*/ 118400 h 118400"/>
              <a:gd name="connsiteX0" fmla="*/ 302930 w 302930"/>
              <a:gd name="connsiteY0" fmla="*/ 136746 h 136746"/>
              <a:gd name="connsiteX1" fmla="*/ 0 w 302930"/>
              <a:gd name="connsiteY1" fmla="*/ 136746 h 136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2930" h="136746">
                <a:moveTo>
                  <a:pt x="302930" y="136746"/>
                </a:moveTo>
                <a:cubicBezTo>
                  <a:pt x="187461" y="-48377"/>
                  <a:pt x="111262" y="-42768"/>
                  <a:pt x="0" y="136746"/>
                </a:cubicBezTo>
              </a:path>
            </a:pathLst>
          </a:custGeom>
          <a:noFill/>
          <a:ln w="25400">
            <a:solidFill>
              <a:schemeClr val="accent4"/>
            </a:solidFill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2" name="Freeform 51"/>
          <p:cNvSpPr/>
          <p:nvPr/>
        </p:nvSpPr>
        <p:spPr>
          <a:xfrm>
            <a:off x="7162800" y="5806854"/>
            <a:ext cx="302930" cy="136746"/>
          </a:xfrm>
          <a:custGeom>
            <a:avLst/>
            <a:gdLst>
              <a:gd name="connsiteX0" fmla="*/ 302930 w 302930"/>
              <a:gd name="connsiteY0" fmla="*/ 0 h 32388"/>
              <a:gd name="connsiteX1" fmla="*/ 0 w 302930"/>
              <a:gd name="connsiteY1" fmla="*/ 0 h 32388"/>
              <a:gd name="connsiteX0" fmla="*/ 302930 w 302930"/>
              <a:gd name="connsiteY0" fmla="*/ 93782 h 95991"/>
              <a:gd name="connsiteX1" fmla="*/ 0 w 302930"/>
              <a:gd name="connsiteY1" fmla="*/ 93782 h 95991"/>
              <a:gd name="connsiteX0" fmla="*/ 302930 w 302930"/>
              <a:gd name="connsiteY0" fmla="*/ 166197 h 166197"/>
              <a:gd name="connsiteX1" fmla="*/ 0 w 302930"/>
              <a:gd name="connsiteY1" fmla="*/ 166197 h 166197"/>
              <a:gd name="connsiteX0" fmla="*/ 302930 w 302930"/>
              <a:gd name="connsiteY0" fmla="*/ 136678 h 136678"/>
              <a:gd name="connsiteX1" fmla="*/ 0 w 302930"/>
              <a:gd name="connsiteY1" fmla="*/ 136678 h 136678"/>
              <a:gd name="connsiteX0" fmla="*/ 302930 w 302930"/>
              <a:gd name="connsiteY0" fmla="*/ 105226 h 105226"/>
              <a:gd name="connsiteX1" fmla="*/ 0 w 302930"/>
              <a:gd name="connsiteY1" fmla="*/ 105226 h 105226"/>
              <a:gd name="connsiteX0" fmla="*/ 302930 w 302930"/>
              <a:gd name="connsiteY0" fmla="*/ 118400 h 118400"/>
              <a:gd name="connsiteX1" fmla="*/ 0 w 302930"/>
              <a:gd name="connsiteY1" fmla="*/ 118400 h 118400"/>
              <a:gd name="connsiteX0" fmla="*/ 302930 w 302930"/>
              <a:gd name="connsiteY0" fmla="*/ 136746 h 136746"/>
              <a:gd name="connsiteX1" fmla="*/ 0 w 302930"/>
              <a:gd name="connsiteY1" fmla="*/ 136746 h 136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2930" h="136746">
                <a:moveTo>
                  <a:pt x="302930" y="136746"/>
                </a:moveTo>
                <a:cubicBezTo>
                  <a:pt x="187461" y="-48377"/>
                  <a:pt x="111262" y="-42768"/>
                  <a:pt x="0" y="136746"/>
                </a:cubicBezTo>
              </a:path>
            </a:pathLst>
          </a:custGeom>
          <a:noFill/>
          <a:ln w="25400">
            <a:solidFill>
              <a:schemeClr val="accent4"/>
            </a:solidFill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3" name="Freeform 52"/>
          <p:cNvSpPr/>
          <p:nvPr/>
        </p:nvSpPr>
        <p:spPr>
          <a:xfrm>
            <a:off x="6781800" y="5806854"/>
            <a:ext cx="302930" cy="136746"/>
          </a:xfrm>
          <a:custGeom>
            <a:avLst/>
            <a:gdLst>
              <a:gd name="connsiteX0" fmla="*/ 302930 w 302930"/>
              <a:gd name="connsiteY0" fmla="*/ 0 h 32388"/>
              <a:gd name="connsiteX1" fmla="*/ 0 w 302930"/>
              <a:gd name="connsiteY1" fmla="*/ 0 h 32388"/>
              <a:gd name="connsiteX0" fmla="*/ 302930 w 302930"/>
              <a:gd name="connsiteY0" fmla="*/ 93782 h 95991"/>
              <a:gd name="connsiteX1" fmla="*/ 0 w 302930"/>
              <a:gd name="connsiteY1" fmla="*/ 93782 h 95991"/>
              <a:gd name="connsiteX0" fmla="*/ 302930 w 302930"/>
              <a:gd name="connsiteY0" fmla="*/ 166197 h 166197"/>
              <a:gd name="connsiteX1" fmla="*/ 0 w 302930"/>
              <a:gd name="connsiteY1" fmla="*/ 166197 h 166197"/>
              <a:gd name="connsiteX0" fmla="*/ 302930 w 302930"/>
              <a:gd name="connsiteY0" fmla="*/ 136678 h 136678"/>
              <a:gd name="connsiteX1" fmla="*/ 0 w 302930"/>
              <a:gd name="connsiteY1" fmla="*/ 136678 h 136678"/>
              <a:gd name="connsiteX0" fmla="*/ 302930 w 302930"/>
              <a:gd name="connsiteY0" fmla="*/ 105226 h 105226"/>
              <a:gd name="connsiteX1" fmla="*/ 0 w 302930"/>
              <a:gd name="connsiteY1" fmla="*/ 105226 h 105226"/>
              <a:gd name="connsiteX0" fmla="*/ 302930 w 302930"/>
              <a:gd name="connsiteY0" fmla="*/ 118400 h 118400"/>
              <a:gd name="connsiteX1" fmla="*/ 0 w 302930"/>
              <a:gd name="connsiteY1" fmla="*/ 118400 h 118400"/>
              <a:gd name="connsiteX0" fmla="*/ 302930 w 302930"/>
              <a:gd name="connsiteY0" fmla="*/ 136746 h 136746"/>
              <a:gd name="connsiteX1" fmla="*/ 0 w 302930"/>
              <a:gd name="connsiteY1" fmla="*/ 136746 h 136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2930" h="136746">
                <a:moveTo>
                  <a:pt x="302930" y="136746"/>
                </a:moveTo>
                <a:cubicBezTo>
                  <a:pt x="187461" y="-48377"/>
                  <a:pt x="111262" y="-42768"/>
                  <a:pt x="0" y="136746"/>
                </a:cubicBezTo>
              </a:path>
            </a:pathLst>
          </a:custGeom>
          <a:noFill/>
          <a:ln w="25400">
            <a:solidFill>
              <a:schemeClr val="accent4"/>
            </a:solidFill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4" name="Freeform 53"/>
          <p:cNvSpPr/>
          <p:nvPr/>
        </p:nvSpPr>
        <p:spPr>
          <a:xfrm>
            <a:off x="6400800" y="5806854"/>
            <a:ext cx="302930" cy="136746"/>
          </a:xfrm>
          <a:custGeom>
            <a:avLst/>
            <a:gdLst>
              <a:gd name="connsiteX0" fmla="*/ 302930 w 302930"/>
              <a:gd name="connsiteY0" fmla="*/ 0 h 32388"/>
              <a:gd name="connsiteX1" fmla="*/ 0 w 302930"/>
              <a:gd name="connsiteY1" fmla="*/ 0 h 32388"/>
              <a:gd name="connsiteX0" fmla="*/ 302930 w 302930"/>
              <a:gd name="connsiteY0" fmla="*/ 93782 h 95991"/>
              <a:gd name="connsiteX1" fmla="*/ 0 w 302930"/>
              <a:gd name="connsiteY1" fmla="*/ 93782 h 95991"/>
              <a:gd name="connsiteX0" fmla="*/ 302930 w 302930"/>
              <a:gd name="connsiteY0" fmla="*/ 166197 h 166197"/>
              <a:gd name="connsiteX1" fmla="*/ 0 w 302930"/>
              <a:gd name="connsiteY1" fmla="*/ 166197 h 166197"/>
              <a:gd name="connsiteX0" fmla="*/ 302930 w 302930"/>
              <a:gd name="connsiteY0" fmla="*/ 136678 h 136678"/>
              <a:gd name="connsiteX1" fmla="*/ 0 w 302930"/>
              <a:gd name="connsiteY1" fmla="*/ 136678 h 136678"/>
              <a:gd name="connsiteX0" fmla="*/ 302930 w 302930"/>
              <a:gd name="connsiteY0" fmla="*/ 105226 h 105226"/>
              <a:gd name="connsiteX1" fmla="*/ 0 w 302930"/>
              <a:gd name="connsiteY1" fmla="*/ 105226 h 105226"/>
              <a:gd name="connsiteX0" fmla="*/ 302930 w 302930"/>
              <a:gd name="connsiteY0" fmla="*/ 118400 h 118400"/>
              <a:gd name="connsiteX1" fmla="*/ 0 w 302930"/>
              <a:gd name="connsiteY1" fmla="*/ 118400 h 118400"/>
              <a:gd name="connsiteX0" fmla="*/ 302930 w 302930"/>
              <a:gd name="connsiteY0" fmla="*/ 136746 h 136746"/>
              <a:gd name="connsiteX1" fmla="*/ 0 w 302930"/>
              <a:gd name="connsiteY1" fmla="*/ 136746 h 136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2930" h="136746">
                <a:moveTo>
                  <a:pt x="302930" y="136746"/>
                </a:moveTo>
                <a:cubicBezTo>
                  <a:pt x="187461" y="-48377"/>
                  <a:pt x="111262" y="-42768"/>
                  <a:pt x="0" y="136746"/>
                </a:cubicBezTo>
              </a:path>
            </a:pathLst>
          </a:custGeom>
          <a:noFill/>
          <a:ln w="25400">
            <a:solidFill>
              <a:schemeClr val="accent4"/>
            </a:solidFill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5" name="Freeform 54"/>
          <p:cNvSpPr/>
          <p:nvPr/>
        </p:nvSpPr>
        <p:spPr>
          <a:xfrm>
            <a:off x="6019800" y="5806854"/>
            <a:ext cx="302930" cy="136746"/>
          </a:xfrm>
          <a:custGeom>
            <a:avLst/>
            <a:gdLst>
              <a:gd name="connsiteX0" fmla="*/ 302930 w 302930"/>
              <a:gd name="connsiteY0" fmla="*/ 0 h 32388"/>
              <a:gd name="connsiteX1" fmla="*/ 0 w 302930"/>
              <a:gd name="connsiteY1" fmla="*/ 0 h 32388"/>
              <a:gd name="connsiteX0" fmla="*/ 302930 w 302930"/>
              <a:gd name="connsiteY0" fmla="*/ 93782 h 95991"/>
              <a:gd name="connsiteX1" fmla="*/ 0 w 302930"/>
              <a:gd name="connsiteY1" fmla="*/ 93782 h 95991"/>
              <a:gd name="connsiteX0" fmla="*/ 302930 w 302930"/>
              <a:gd name="connsiteY0" fmla="*/ 166197 h 166197"/>
              <a:gd name="connsiteX1" fmla="*/ 0 w 302930"/>
              <a:gd name="connsiteY1" fmla="*/ 166197 h 166197"/>
              <a:gd name="connsiteX0" fmla="*/ 302930 w 302930"/>
              <a:gd name="connsiteY0" fmla="*/ 136678 h 136678"/>
              <a:gd name="connsiteX1" fmla="*/ 0 w 302930"/>
              <a:gd name="connsiteY1" fmla="*/ 136678 h 136678"/>
              <a:gd name="connsiteX0" fmla="*/ 302930 w 302930"/>
              <a:gd name="connsiteY0" fmla="*/ 105226 h 105226"/>
              <a:gd name="connsiteX1" fmla="*/ 0 w 302930"/>
              <a:gd name="connsiteY1" fmla="*/ 105226 h 105226"/>
              <a:gd name="connsiteX0" fmla="*/ 302930 w 302930"/>
              <a:gd name="connsiteY0" fmla="*/ 118400 h 118400"/>
              <a:gd name="connsiteX1" fmla="*/ 0 w 302930"/>
              <a:gd name="connsiteY1" fmla="*/ 118400 h 118400"/>
              <a:gd name="connsiteX0" fmla="*/ 302930 w 302930"/>
              <a:gd name="connsiteY0" fmla="*/ 136746 h 136746"/>
              <a:gd name="connsiteX1" fmla="*/ 0 w 302930"/>
              <a:gd name="connsiteY1" fmla="*/ 136746 h 136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2930" h="136746">
                <a:moveTo>
                  <a:pt x="302930" y="136746"/>
                </a:moveTo>
                <a:cubicBezTo>
                  <a:pt x="187461" y="-48377"/>
                  <a:pt x="111262" y="-42768"/>
                  <a:pt x="0" y="136746"/>
                </a:cubicBezTo>
              </a:path>
            </a:pathLst>
          </a:custGeom>
          <a:noFill/>
          <a:ln w="25400">
            <a:solidFill>
              <a:schemeClr val="accent4"/>
            </a:solidFill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6" name="Freeform 55"/>
          <p:cNvSpPr/>
          <p:nvPr/>
        </p:nvSpPr>
        <p:spPr>
          <a:xfrm>
            <a:off x="5638800" y="5806854"/>
            <a:ext cx="302930" cy="136746"/>
          </a:xfrm>
          <a:custGeom>
            <a:avLst/>
            <a:gdLst>
              <a:gd name="connsiteX0" fmla="*/ 302930 w 302930"/>
              <a:gd name="connsiteY0" fmla="*/ 0 h 32388"/>
              <a:gd name="connsiteX1" fmla="*/ 0 w 302930"/>
              <a:gd name="connsiteY1" fmla="*/ 0 h 32388"/>
              <a:gd name="connsiteX0" fmla="*/ 302930 w 302930"/>
              <a:gd name="connsiteY0" fmla="*/ 93782 h 95991"/>
              <a:gd name="connsiteX1" fmla="*/ 0 w 302930"/>
              <a:gd name="connsiteY1" fmla="*/ 93782 h 95991"/>
              <a:gd name="connsiteX0" fmla="*/ 302930 w 302930"/>
              <a:gd name="connsiteY0" fmla="*/ 166197 h 166197"/>
              <a:gd name="connsiteX1" fmla="*/ 0 w 302930"/>
              <a:gd name="connsiteY1" fmla="*/ 166197 h 166197"/>
              <a:gd name="connsiteX0" fmla="*/ 302930 w 302930"/>
              <a:gd name="connsiteY0" fmla="*/ 136678 h 136678"/>
              <a:gd name="connsiteX1" fmla="*/ 0 w 302930"/>
              <a:gd name="connsiteY1" fmla="*/ 136678 h 136678"/>
              <a:gd name="connsiteX0" fmla="*/ 302930 w 302930"/>
              <a:gd name="connsiteY0" fmla="*/ 105226 h 105226"/>
              <a:gd name="connsiteX1" fmla="*/ 0 w 302930"/>
              <a:gd name="connsiteY1" fmla="*/ 105226 h 105226"/>
              <a:gd name="connsiteX0" fmla="*/ 302930 w 302930"/>
              <a:gd name="connsiteY0" fmla="*/ 118400 h 118400"/>
              <a:gd name="connsiteX1" fmla="*/ 0 w 302930"/>
              <a:gd name="connsiteY1" fmla="*/ 118400 h 118400"/>
              <a:gd name="connsiteX0" fmla="*/ 302930 w 302930"/>
              <a:gd name="connsiteY0" fmla="*/ 136746 h 136746"/>
              <a:gd name="connsiteX1" fmla="*/ 0 w 302930"/>
              <a:gd name="connsiteY1" fmla="*/ 136746 h 136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2930" h="136746">
                <a:moveTo>
                  <a:pt x="302930" y="136746"/>
                </a:moveTo>
                <a:cubicBezTo>
                  <a:pt x="187461" y="-48377"/>
                  <a:pt x="111262" y="-42768"/>
                  <a:pt x="0" y="136746"/>
                </a:cubicBezTo>
              </a:path>
            </a:pathLst>
          </a:custGeom>
          <a:noFill/>
          <a:ln w="25400">
            <a:solidFill>
              <a:schemeClr val="accent4"/>
            </a:solidFill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7" name="Freeform 56"/>
          <p:cNvSpPr/>
          <p:nvPr/>
        </p:nvSpPr>
        <p:spPr>
          <a:xfrm>
            <a:off x="7930877" y="5121054"/>
            <a:ext cx="302930" cy="136746"/>
          </a:xfrm>
          <a:custGeom>
            <a:avLst/>
            <a:gdLst>
              <a:gd name="connsiteX0" fmla="*/ 302930 w 302930"/>
              <a:gd name="connsiteY0" fmla="*/ 0 h 32388"/>
              <a:gd name="connsiteX1" fmla="*/ 0 w 302930"/>
              <a:gd name="connsiteY1" fmla="*/ 0 h 32388"/>
              <a:gd name="connsiteX0" fmla="*/ 302930 w 302930"/>
              <a:gd name="connsiteY0" fmla="*/ 93782 h 95991"/>
              <a:gd name="connsiteX1" fmla="*/ 0 w 302930"/>
              <a:gd name="connsiteY1" fmla="*/ 93782 h 95991"/>
              <a:gd name="connsiteX0" fmla="*/ 302930 w 302930"/>
              <a:gd name="connsiteY0" fmla="*/ 166197 h 166197"/>
              <a:gd name="connsiteX1" fmla="*/ 0 w 302930"/>
              <a:gd name="connsiteY1" fmla="*/ 166197 h 166197"/>
              <a:gd name="connsiteX0" fmla="*/ 302930 w 302930"/>
              <a:gd name="connsiteY0" fmla="*/ 136678 h 136678"/>
              <a:gd name="connsiteX1" fmla="*/ 0 w 302930"/>
              <a:gd name="connsiteY1" fmla="*/ 136678 h 136678"/>
              <a:gd name="connsiteX0" fmla="*/ 302930 w 302930"/>
              <a:gd name="connsiteY0" fmla="*/ 105226 h 105226"/>
              <a:gd name="connsiteX1" fmla="*/ 0 w 302930"/>
              <a:gd name="connsiteY1" fmla="*/ 105226 h 105226"/>
              <a:gd name="connsiteX0" fmla="*/ 302930 w 302930"/>
              <a:gd name="connsiteY0" fmla="*/ 118400 h 118400"/>
              <a:gd name="connsiteX1" fmla="*/ 0 w 302930"/>
              <a:gd name="connsiteY1" fmla="*/ 118400 h 118400"/>
              <a:gd name="connsiteX0" fmla="*/ 302930 w 302930"/>
              <a:gd name="connsiteY0" fmla="*/ 136746 h 136746"/>
              <a:gd name="connsiteX1" fmla="*/ 0 w 302930"/>
              <a:gd name="connsiteY1" fmla="*/ 136746 h 136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2930" h="136746">
                <a:moveTo>
                  <a:pt x="302930" y="136746"/>
                </a:moveTo>
                <a:cubicBezTo>
                  <a:pt x="187461" y="-48377"/>
                  <a:pt x="111262" y="-42768"/>
                  <a:pt x="0" y="136746"/>
                </a:cubicBezTo>
              </a:path>
            </a:pathLst>
          </a:custGeom>
          <a:noFill/>
          <a:ln w="25400">
            <a:solidFill>
              <a:schemeClr val="accent4"/>
            </a:solidFill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8" name="Freeform 57"/>
          <p:cNvSpPr/>
          <p:nvPr/>
        </p:nvSpPr>
        <p:spPr>
          <a:xfrm>
            <a:off x="7543800" y="5121054"/>
            <a:ext cx="302930" cy="136746"/>
          </a:xfrm>
          <a:custGeom>
            <a:avLst/>
            <a:gdLst>
              <a:gd name="connsiteX0" fmla="*/ 302930 w 302930"/>
              <a:gd name="connsiteY0" fmla="*/ 0 h 32388"/>
              <a:gd name="connsiteX1" fmla="*/ 0 w 302930"/>
              <a:gd name="connsiteY1" fmla="*/ 0 h 32388"/>
              <a:gd name="connsiteX0" fmla="*/ 302930 w 302930"/>
              <a:gd name="connsiteY0" fmla="*/ 93782 h 95991"/>
              <a:gd name="connsiteX1" fmla="*/ 0 w 302930"/>
              <a:gd name="connsiteY1" fmla="*/ 93782 h 95991"/>
              <a:gd name="connsiteX0" fmla="*/ 302930 w 302930"/>
              <a:gd name="connsiteY0" fmla="*/ 166197 h 166197"/>
              <a:gd name="connsiteX1" fmla="*/ 0 w 302930"/>
              <a:gd name="connsiteY1" fmla="*/ 166197 h 166197"/>
              <a:gd name="connsiteX0" fmla="*/ 302930 w 302930"/>
              <a:gd name="connsiteY0" fmla="*/ 136678 h 136678"/>
              <a:gd name="connsiteX1" fmla="*/ 0 w 302930"/>
              <a:gd name="connsiteY1" fmla="*/ 136678 h 136678"/>
              <a:gd name="connsiteX0" fmla="*/ 302930 w 302930"/>
              <a:gd name="connsiteY0" fmla="*/ 105226 h 105226"/>
              <a:gd name="connsiteX1" fmla="*/ 0 w 302930"/>
              <a:gd name="connsiteY1" fmla="*/ 105226 h 105226"/>
              <a:gd name="connsiteX0" fmla="*/ 302930 w 302930"/>
              <a:gd name="connsiteY0" fmla="*/ 118400 h 118400"/>
              <a:gd name="connsiteX1" fmla="*/ 0 w 302930"/>
              <a:gd name="connsiteY1" fmla="*/ 118400 h 118400"/>
              <a:gd name="connsiteX0" fmla="*/ 302930 w 302930"/>
              <a:gd name="connsiteY0" fmla="*/ 136746 h 136746"/>
              <a:gd name="connsiteX1" fmla="*/ 0 w 302930"/>
              <a:gd name="connsiteY1" fmla="*/ 136746 h 136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2930" h="136746">
                <a:moveTo>
                  <a:pt x="302930" y="136746"/>
                </a:moveTo>
                <a:cubicBezTo>
                  <a:pt x="187461" y="-48377"/>
                  <a:pt x="111262" y="-42768"/>
                  <a:pt x="0" y="136746"/>
                </a:cubicBezTo>
              </a:path>
            </a:pathLst>
          </a:custGeom>
          <a:noFill/>
          <a:ln w="25400">
            <a:solidFill>
              <a:schemeClr val="accent4"/>
            </a:solidFill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9" name="Freeform 58"/>
          <p:cNvSpPr/>
          <p:nvPr/>
        </p:nvSpPr>
        <p:spPr>
          <a:xfrm>
            <a:off x="7162800" y="5121054"/>
            <a:ext cx="302930" cy="136746"/>
          </a:xfrm>
          <a:custGeom>
            <a:avLst/>
            <a:gdLst>
              <a:gd name="connsiteX0" fmla="*/ 302930 w 302930"/>
              <a:gd name="connsiteY0" fmla="*/ 0 h 32388"/>
              <a:gd name="connsiteX1" fmla="*/ 0 w 302930"/>
              <a:gd name="connsiteY1" fmla="*/ 0 h 32388"/>
              <a:gd name="connsiteX0" fmla="*/ 302930 w 302930"/>
              <a:gd name="connsiteY0" fmla="*/ 93782 h 95991"/>
              <a:gd name="connsiteX1" fmla="*/ 0 w 302930"/>
              <a:gd name="connsiteY1" fmla="*/ 93782 h 95991"/>
              <a:gd name="connsiteX0" fmla="*/ 302930 w 302930"/>
              <a:gd name="connsiteY0" fmla="*/ 166197 h 166197"/>
              <a:gd name="connsiteX1" fmla="*/ 0 w 302930"/>
              <a:gd name="connsiteY1" fmla="*/ 166197 h 166197"/>
              <a:gd name="connsiteX0" fmla="*/ 302930 w 302930"/>
              <a:gd name="connsiteY0" fmla="*/ 136678 h 136678"/>
              <a:gd name="connsiteX1" fmla="*/ 0 w 302930"/>
              <a:gd name="connsiteY1" fmla="*/ 136678 h 136678"/>
              <a:gd name="connsiteX0" fmla="*/ 302930 w 302930"/>
              <a:gd name="connsiteY0" fmla="*/ 105226 h 105226"/>
              <a:gd name="connsiteX1" fmla="*/ 0 w 302930"/>
              <a:gd name="connsiteY1" fmla="*/ 105226 h 105226"/>
              <a:gd name="connsiteX0" fmla="*/ 302930 w 302930"/>
              <a:gd name="connsiteY0" fmla="*/ 118400 h 118400"/>
              <a:gd name="connsiteX1" fmla="*/ 0 w 302930"/>
              <a:gd name="connsiteY1" fmla="*/ 118400 h 118400"/>
              <a:gd name="connsiteX0" fmla="*/ 302930 w 302930"/>
              <a:gd name="connsiteY0" fmla="*/ 136746 h 136746"/>
              <a:gd name="connsiteX1" fmla="*/ 0 w 302930"/>
              <a:gd name="connsiteY1" fmla="*/ 136746 h 136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2930" h="136746">
                <a:moveTo>
                  <a:pt x="302930" y="136746"/>
                </a:moveTo>
                <a:cubicBezTo>
                  <a:pt x="187461" y="-48377"/>
                  <a:pt x="111262" y="-42768"/>
                  <a:pt x="0" y="136746"/>
                </a:cubicBezTo>
              </a:path>
            </a:pathLst>
          </a:custGeom>
          <a:noFill/>
          <a:ln w="25400">
            <a:solidFill>
              <a:schemeClr val="accent4"/>
            </a:solidFill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0" name="Freeform 59"/>
          <p:cNvSpPr/>
          <p:nvPr/>
        </p:nvSpPr>
        <p:spPr>
          <a:xfrm>
            <a:off x="6781800" y="5121054"/>
            <a:ext cx="302930" cy="136746"/>
          </a:xfrm>
          <a:custGeom>
            <a:avLst/>
            <a:gdLst>
              <a:gd name="connsiteX0" fmla="*/ 302930 w 302930"/>
              <a:gd name="connsiteY0" fmla="*/ 0 h 32388"/>
              <a:gd name="connsiteX1" fmla="*/ 0 w 302930"/>
              <a:gd name="connsiteY1" fmla="*/ 0 h 32388"/>
              <a:gd name="connsiteX0" fmla="*/ 302930 w 302930"/>
              <a:gd name="connsiteY0" fmla="*/ 93782 h 95991"/>
              <a:gd name="connsiteX1" fmla="*/ 0 w 302930"/>
              <a:gd name="connsiteY1" fmla="*/ 93782 h 95991"/>
              <a:gd name="connsiteX0" fmla="*/ 302930 w 302930"/>
              <a:gd name="connsiteY0" fmla="*/ 166197 h 166197"/>
              <a:gd name="connsiteX1" fmla="*/ 0 w 302930"/>
              <a:gd name="connsiteY1" fmla="*/ 166197 h 166197"/>
              <a:gd name="connsiteX0" fmla="*/ 302930 w 302930"/>
              <a:gd name="connsiteY0" fmla="*/ 136678 h 136678"/>
              <a:gd name="connsiteX1" fmla="*/ 0 w 302930"/>
              <a:gd name="connsiteY1" fmla="*/ 136678 h 136678"/>
              <a:gd name="connsiteX0" fmla="*/ 302930 w 302930"/>
              <a:gd name="connsiteY0" fmla="*/ 105226 h 105226"/>
              <a:gd name="connsiteX1" fmla="*/ 0 w 302930"/>
              <a:gd name="connsiteY1" fmla="*/ 105226 h 105226"/>
              <a:gd name="connsiteX0" fmla="*/ 302930 w 302930"/>
              <a:gd name="connsiteY0" fmla="*/ 118400 h 118400"/>
              <a:gd name="connsiteX1" fmla="*/ 0 w 302930"/>
              <a:gd name="connsiteY1" fmla="*/ 118400 h 118400"/>
              <a:gd name="connsiteX0" fmla="*/ 302930 w 302930"/>
              <a:gd name="connsiteY0" fmla="*/ 136746 h 136746"/>
              <a:gd name="connsiteX1" fmla="*/ 0 w 302930"/>
              <a:gd name="connsiteY1" fmla="*/ 136746 h 136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2930" h="136746">
                <a:moveTo>
                  <a:pt x="302930" y="136746"/>
                </a:moveTo>
                <a:cubicBezTo>
                  <a:pt x="187461" y="-48377"/>
                  <a:pt x="111262" y="-42768"/>
                  <a:pt x="0" y="136746"/>
                </a:cubicBezTo>
              </a:path>
            </a:pathLst>
          </a:custGeom>
          <a:noFill/>
          <a:ln w="25400">
            <a:solidFill>
              <a:schemeClr val="accent4"/>
            </a:solidFill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1" name="Freeform 60"/>
          <p:cNvSpPr/>
          <p:nvPr/>
        </p:nvSpPr>
        <p:spPr>
          <a:xfrm>
            <a:off x="6400800" y="5121054"/>
            <a:ext cx="302930" cy="136746"/>
          </a:xfrm>
          <a:custGeom>
            <a:avLst/>
            <a:gdLst>
              <a:gd name="connsiteX0" fmla="*/ 302930 w 302930"/>
              <a:gd name="connsiteY0" fmla="*/ 0 h 32388"/>
              <a:gd name="connsiteX1" fmla="*/ 0 w 302930"/>
              <a:gd name="connsiteY1" fmla="*/ 0 h 32388"/>
              <a:gd name="connsiteX0" fmla="*/ 302930 w 302930"/>
              <a:gd name="connsiteY0" fmla="*/ 93782 h 95991"/>
              <a:gd name="connsiteX1" fmla="*/ 0 w 302930"/>
              <a:gd name="connsiteY1" fmla="*/ 93782 h 95991"/>
              <a:gd name="connsiteX0" fmla="*/ 302930 w 302930"/>
              <a:gd name="connsiteY0" fmla="*/ 166197 h 166197"/>
              <a:gd name="connsiteX1" fmla="*/ 0 w 302930"/>
              <a:gd name="connsiteY1" fmla="*/ 166197 h 166197"/>
              <a:gd name="connsiteX0" fmla="*/ 302930 w 302930"/>
              <a:gd name="connsiteY0" fmla="*/ 136678 h 136678"/>
              <a:gd name="connsiteX1" fmla="*/ 0 w 302930"/>
              <a:gd name="connsiteY1" fmla="*/ 136678 h 136678"/>
              <a:gd name="connsiteX0" fmla="*/ 302930 w 302930"/>
              <a:gd name="connsiteY0" fmla="*/ 105226 h 105226"/>
              <a:gd name="connsiteX1" fmla="*/ 0 w 302930"/>
              <a:gd name="connsiteY1" fmla="*/ 105226 h 105226"/>
              <a:gd name="connsiteX0" fmla="*/ 302930 w 302930"/>
              <a:gd name="connsiteY0" fmla="*/ 118400 h 118400"/>
              <a:gd name="connsiteX1" fmla="*/ 0 w 302930"/>
              <a:gd name="connsiteY1" fmla="*/ 118400 h 118400"/>
              <a:gd name="connsiteX0" fmla="*/ 302930 w 302930"/>
              <a:gd name="connsiteY0" fmla="*/ 136746 h 136746"/>
              <a:gd name="connsiteX1" fmla="*/ 0 w 302930"/>
              <a:gd name="connsiteY1" fmla="*/ 136746 h 136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2930" h="136746">
                <a:moveTo>
                  <a:pt x="302930" y="136746"/>
                </a:moveTo>
                <a:cubicBezTo>
                  <a:pt x="187461" y="-48377"/>
                  <a:pt x="111262" y="-42768"/>
                  <a:pt x="0" y="136746"/>
                </a:cubicBezTo>
              </a:path>
            </a:pathLst>
          </a:custGeom>
          <a:noFill/>
          <a:ln w="25400">
            <a:solidFill>
              <a:schemeClr val="accent4"/>
            </a:solidFill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2" name="Freeform 61"/>
          <p:cNvSpPr/>
          <p:nvPr/>
        </p:nvSpPr>
        <p:spPr>
          <a:xfrm>
            <a:off x="6019800" y="5121054"/>
            <a:ext cx="302930" cy="136746"/>
          </a:xfrm>
          <a:custGeom>
            <a:avLst/>
            <a:gdLst>
              <a:gd name="connsiteX0" fmla="*/ 302930 w 302930"/>
              <a:gd name="connsiteY0" fmla="*/ 0 h 32388"/>
              <a:gd name="connsiteX1" fmla="*/ 0 w 302930"/>
              <a:gd name="connsiteY1" fmla="*/ 0 h 32388"/>
              <a:gd name="connsiteX0" fmla="*/ 302930 w 302930"/>
              <a:gd name="connsiteY0" fmla="*/ 93782 h 95991"/>
              <a:gd name="connsiteX1" fmla="*/ 0 w 302930"/>
              <a:gd name="connsiteY1" fmla="*/ 93782 h 95991"/>
              <a:gd name="connsiteX0" fmla="*/ 302930 w 302930"/>
              <a:gd name="connsiteY0" fmla="*/ 166197 h 166197"/>
              <a:gd name="connsiteX1" fmla="*/ 0 w 302930"/>
              <a:gd name="connsiteY1" fmla="*/ 166197 h 166197"/>
              <a:gd name="connsiteX0" fmla="*/ 302930 w 302930"/>
              <a:gd name="connsiteY0" fmla="*/ 136678 h 136678"/>
              <a:gd name="connsiteX1" fmla="*/ 0 w 302930"/>
              <a:gd name="connsiteY1" fmla="*/ 136678 h 136678"/>
              <a:gd name="connsiteX0" fmla="*/ 302930 w 302930"/>
              <a:gd name="connsiteY0" fmla="*/ 105226 h 105226"/>
              <a:gd name="connsiteX1" fmla="*/ 0 w 302930"/>
              <a:gd name="connsiteY1" fmla="*/ 105226 h 105226"/>
              <a:gd name="connsiteX0" fmla="*/ 302930 w 302930"/>
              <a:gd name="connsiteY0" fmla="*/ 118400 h 118400"/>
              <a:gd name="connsiteX1" fmla="*/ 0 w 302930"/>
              <a:gd name="connsiteY1" fmla="*/ 118400 h 118400"/>
              <a:gd name="connsiteX0" fmla="*/ 302930 w 302930"/>
              <a:gd name="connsiteY0" fmla="*/ 136746 h 136746"/>
              <a:gd name="connsiteX1" fmla="*/ 0 w 302930"/>
              <a:gd name="connsiteY1" fmla="*/ 136746 h 136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2930" h="136746">
                <a:moveTo>
                  <a:pt x="302930" y="136746"/>
                </a:moveTo>
                <a:cubicBezTo>
                  <a:pt x="187461" y="-48377"/>
                  <a:pt x="111262" y="-42768"/>
                  <a:pt x="0" y="136746"/>
                </a:cubicBezTo>
              </a:path>
            </a:pathLst>
          </a:custGeom>
          <a:noFill/>
          <a:ln w="25400">
            <a:solidFill>
              <a:schemeClr val="accent4"/>
            </a:solidFill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63" name="Straight Arrow Connector 62"/>
          <p:cNvCxnSpPr/>
          <p:nvPr/>
        </p:nvCxnSpPr>
        <p:spPr>
          <a:xfrm>
            <a:off x="8267300" y="3962400"/>
            <a:ext cx="0" cy="1295400"/>
          </a:xfrm>
          <a:prstGeom prst="straightConnector1">
            <a:avLst/>
          </a:prstGeom>
          <a:noFill/>
          <a:ln w="25400">
            <a:solidFill>
              <a:schemeClr val="accent4"/>
            </a:solidFill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64" name="Straight Arrow Connector 63"/>
          <p:cNvCxnSpPr/>
          <p:nvPr/>
        </p:nvCxnSpPr>
        <p:spPr>
          <a:xfrm>
            <a:off x="8267300" y="5334000"/>
            <a:ext cx="0" cy="609600"/>
          </a:xfrm>
          <a:prstGeom prst="straightConnector1">
            <a:avLst/>
          </a:prstGeom>
          <a:noFill/>
          <a:ln w="25400">
            <a:solidFill>
              <a:schemeClr val="accent4"/>
            </a:solidFill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65" name="TextBox 64"/>
          <p:cNvSpPr txBox="1"/>
          <p:nvPr/>
        </p:nvSpPr>
        <p:spPr>
          <a:xfrm>
            <a:off x="7772400" y="3718744"/>
            <a:ext cx="1000274" cy="24365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lnSpc>
                <a:spcPts val="19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 err="1">
                <a:solidFill>
                  <a:srgbClr val="A5001E"/>
                </a:solidFill>
              </a:rPr>
              <a:t>nextIndex</a:t>
            </a:r>
            <a:endParaRPr lang="en-US" dirty="0">
              <a:solidFill>
                <a:srgbClr val="A5001E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8077200" y="4572000"/>
            <a:ext cx="381000" cy="381000"/>
          </a:xfrm>
          <a:prstGeom prst="rect">
            <a:avLst/>
          </a:prstGeom>
          <a:noFill/>
          <a:ln w="19050">
            <a:solidFill>
              <a:schemeClr val="accent4"/>
            </a:solidFill>
            <a:prstDash val="sys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7F7F7F"/>
                </a:solidFill>
              </a:rPr>
              <a:t>Slide </a:t>
            </a:r>
            <a:fld id="{E2162002-2512-45FD-82AF-2FE8F2E91859}" type="slidenum">
              <a:rPr lang="en-US">
                <a:solidFill>
                  <a:srgbClr val="7F7F7F"/>
                </a:solidFill>
              </a:rPr>
              <a:pPr>
                <a:defRPr/>
              </a:pPr>
              <a:t>31</a:t>
            </a:fld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7772400" y="4114800"/>
            <a:ext cx="228600" cy="762000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87637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follower overwrites inconsistent entry, it deletes all subsequent entries: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March 3, 2013</a:t>
            </a:r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Raft Consensus Algorithm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7F7F7F"/>
                </a:solidFill>
              </a:rPr>
              <a:t>Slide </a:t>
            </a:r>
            <a:fld id="{E2162002-2512-45FD-82AF-2FE8F2E91859}" type="slidenum">
              <a:rPr lang="en-US">
                <a:solidFill>
                  <a:srgbClr val="7F7F7F"/>
                </a:solidFill>
              </a:rPr>
              <a:pPr>
                <a:defRPr/>
              </a:pPr>
              <a:t>32</a:t>
            </a:fld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Repairing Logs, cont’d</a:t>
            </a:r>
            <a:endParaRPr lang="en-US" dirty="0"/>
          </a:p>
        </p:txBody>
      </p:sp>
      <p:sp>
        <p:nvSpPr>
          <p:cNvPr id="69" name="Rectangle 68"/>
          <p:cNvSpPr/>
          <p:nvPr/>
        </p:nvSpPr>
        <p:spPr>
          <a:xfrm>
            <a:off x="1752600" y="6172200"/>
            <a:ext cx="8686800" cy="5334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267200" y="32004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8" name="Rectangle 7"/>
          <p:cNvSpPr/>
          <p:nvPr/>
        </p:nvSpPr>
        <p:spPr>
          <a:xfrm>
            <a:off x="5410200" y="3200400"/>
            <a:ext cx="381000" cy="3810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9" name="Rectangle 8"/>
          <p:cNvSpPr/>
          <p:nvPr/>
        </p:nvSpPr>
        <p:spPr>
          <a:xfrm>
            <a:off x="4648200" y="32004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10" name="Rectangle 9"/>
          <p:cNvSpPr/>
          <p:nvPr/>
        </p:nvSpPr>
        <p:spPr>
          <a:xfrm>
            <a:off x="5029200" y="32004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791200" y="3200400"/>
            <a:ext cx="381000" cy="3810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172200" y="3200400"/>
            <a:ext cx="381000" cy="381000"/>
          </a:xfrm>
          <a:prstGeom prst="rect">
            <a:avLst/>
          </a:prstGeom>
          <a:solidFill>
            <a:srgbClr val="FFC3CE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553200" y="3200400"/>
            <a:ext cx="381000" cy="381000"/>
          </a:xfrm>
          <a:prstGeom prst="rect">
            <a:avLst/>
          </a:prstGeom>
          <a:solidFill>
            <a:srgbClr val="FFC3CE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934200" y="3200400"/>
            <a:ext cx="381000" cy="3810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315200" y="3200400"/>
            <a:ext cx="381000" cy="3810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696200" y="3200400"/>
            <a:ext cx="381000" cy="381000"/>
          </a:xfrm>
          <a:prstGeom prst="rect">
            <a:avLst/>
          </a:prstGeom>
          <a:solidFill>
            <a:srgbClr val="CCD9F4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267200" y="27432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648200" y="27432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029200" y="27432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10200" y="27432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791200" y="27432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172200" y="27432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553200" y="27432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7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934200" y="27432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8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315200" y="2743200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9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620000" y="2743200"/>
            <a:ext cx="533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10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001000" y="2743200"/>
            <a:ext cx="533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11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362200" y="2773979"/>
            <a:ext cx="11430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log index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362200" y="3269072"/>
            <a:ext cx="1828800" cy="24365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lnSpc>
                <a:spcPts val="19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leader for term 7</a:t>
            </a:r>
          </a:p>
        </p:txBody>
      </p:sp>
      <p:sp>
        <p:nvSpPr>
          <p:cNvPr id="35" name="Rectangle 34"/>
          <p:cNvSpPr/>
          <p:nvPr/>
        </p:nvSpPr>
        <p:spPr>
          <a:xfrm>
            <a:off x="4267200" y="38862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36" name="Rectangle 35"/>
          <p:cNvSpPr/>
          <p:nvPr/>
        </p:nvSpPr>
        <p:spPr>
          <a:xfrm>
            <a:off x="4648200" y="38862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37" name="Rectangle 36"/>
          <p:cNvSpPr/>
          <p:nvPr/>
        </p:nvSpPr>
        <p:spPr>
          <a:xfrm>
            <a:off x="5029200" y="38862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362201" y="3954872"/>
            <a:ext cx="1667123" cy="24365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lnSpc>
                <a:spcPts val="19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follower (before)</a:t>
            </a:r>
          </a:p>
        </p:txBody>
      </p:sp>
      <p:sp>
        <p:nvSpPr>
          <p:cNvPr id="40" name="Rectangle 39"/>
          <p:cNvSpPr/>
          <p:nvPr/>
        </p:nvSpPr>
        <p:spPr>
          <a:xfrm>
            <a:off x="5410200" y="3886200"/>
            <a:ext cx="381000" cy="381000"/>
          </a:xfrm>
          <a:prstGeom prst="rect">
            <a:avLst/>
          </a:prstGeom>
          <a:solidFill>
            <a:srgbClr val="D1B2E8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41" name="Rectangle 40"/>
          <p:cNvSpPr/>
          <p:nvPr/>
        </p:nvSpPr>
        <p:spPr>
          <a:xfrm>
            <a:off x="5791200" y="3886200"/>
            <a:ext cx="381000" cy="381000"/>
          </a:xfrm>
          <a:prstGeom prst="rect">
            <a:avLst/>
          </a:prstGeom>
          <a:solidFill>
            <a:srgbClr val="D1B2E8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42" name="Rectangle 41"/>
          <p:cNvSpPr/>
          <p:nvPr/>
        </p:nvSpPr>
        <p:spPr>
          <a:xfrm>
            <a:off x="8077200" y="3886200"/>
            <a:ext cx="381000" cy="381000"/>
          </a:xfrm>
          <a:prstGeom prst="rect">
            <a:avLst/>
          </a:prstGeom>
          <a:solidFill>
            <a:srgbClr val="FFE181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43" name="Rectangle 42"/>
          <p:cNvSpPr/>
          <p:nvPr/>
        </p:nvSpPr>
        <p:spPr>
          <a:xfrm>
            <a:off x="6553200" y="3886200"/>
            <a:ext cx="381000" cy="381000"/>
          </a:xfrm>
          <a:prstGeom prst="rect">
            <a:avLst/>
          </a:prstGeom>
          <a:solidFill>
            <a:srgbClr val="FFE181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44" name="Rectangle 43"/>
          <p:cNvSpPr/>
          <p:nvPr/>
        </p:nvSpPr>
        <p:spPr>
          <a:xfrm>
            <a:off x="6934200" y="3886200"/>
            <a:ext cx="381000" cy="381000"/>
          </a:xfrm>
          <a:prstGeom prst="rect">
            <a:avLst/>
          </a:prstGeom>
          <a:solidFill>
            <a:srgbClr val="FFE181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45" name="Rectangle 44"/>
          <p:cNvSpPr/>
          <p:nvPr/>
        </p:nvSpPr>
        <p:spPr>
          <a:xfrm>
            <a:off x="7315200" y="3886200"/>
            <a:ext cx="381000" cy="381000"/>
          </a:xfrm>
          <a:prstGeom prst="rect">
            <a:avLst/>
          </a:prstGeom>
          <a:solidFill>
            <a:srgbClr val="FFE181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46" name="Rectangle 45"/>
          <p:cNvSpPr/>
          <p:nvPr/>
        </p:nvSpPr>
        <p:spPr>
          <a:xfrm>
            <a:off x="7696200" y="3886200"/>
            <a:ext cx="381000" cy="381000"/>
          </a:xfrm>
          <a:prstGeom prst="rect">
            <a:avLst/>
          </a:prstGeom>
          <a:solidFill>
            <a:srgbClr val="FFE181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47" name="Rectangle 46"/>
          <p:cNvSpPr/>
          <p:nvPr/>
        </p:nvSpPr>
        <p:spPr>
          <a:xfrm>
            <a:off x="6172200" y="3886200"/>
            <a:ext cx="381000" cy="381000"/>
          </a:xfrm>
          <a:prstGeom prst="rect">
            <a:avLst/>
          </a:prstGeom>
          <a:solidFill>
            <a:srgbClr val="D1B2E8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2</a:t>
            </a:r>
          </a:p>
        </p:txBody>
      </p:sp>
      <p:cxnSp>
        <p:nvCxnSpPr>
          <p:cNvPr id="63" name="Straight Arrow Connector 62"/>
          <p:cNvCxnSpPr/>
          <p:nvPr/>
        </p:nvCxnSpPr>
        <p:spPr>
          <a:xfrm>
            <a:off x="5600700" y="2548468"/>
            <a:ext cx="0" cy="228600"/>
          </a:xfrm>
          <a:prstGeom prst="straightConnector1">
            <a:avLst/>
          </a:prstGeom>
          <a:noFill/>
          <a:ln w="25400">
            <a:solidFill>
              <a:schemeClr val="accent4"/>
            </a:solidFill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65" name="TextBox 64"/>
          <p:cNvSpPr txBox="1"/>
          <p:nvPr/>
        </p:nvSpPr>
        <p:spPr>
          <a:xfrm>
            <a:off x="5105400" y="2304812"/>
            <a:ext cx="1000274" cy="24365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lnSpc>
                <a:spcPts val="19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 err="1">
                <a:solidFill>
                  <a:srgbClr val="A5001E"/>
                </a:solidFill>
              </a:rPr>
              <a:t>nextIndex</a:t>
            </a:r>
            <a:endParaRPr lang="en-US" dirty="0">
              <a:solidFill>
                <a:srgbClr val="A5001E"/>
              </a:solidFill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4267200" y="45720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72" name="Rectangle 71"/>
          <p:cNvSpPr/>
          <p:nvPr/>
        </p:nvSpPr>
        <p:spPr>
          <a:xfrm>
            <a:off x="4648200" y="45720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029200" y="4572000"/>
            <a:ext cx="381000" cy="381000"/>
          </a:xfrm>
          <a:prstGeom prst="rect">
            <a:avLst/>
          </a:prstGeom>
          <a:solidFill>
            <a:srgbClr val="D5FFD5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2362201" y="4640672"/>
            <a:ext cx="1474763" cy="24365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lnSpc>
                <a:spcPts val="19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</a:rPr>
              <a:t>follower (after)</a:t>
            </a:r>
          </a:p>
        </p:txBody>
      </p:sp>
      <p:sp>
        <p:nvSpPr>
          <p:cNvPr id="83" name="Rectangle 82"/>
          <p:cNvSpPr/>
          <p:nvPr/>
        </p:nvSpPr>
        <p:spPr>
          <a:xfrm>
            <a:off x="5410200" y="4572000"/>
            <a:ext cx="381000" cy="381000"/>
          </a:xfrm>
          <a:prstGeom prst="rect">
            <a:avLst/>
          </a:prstGeom>
          <a:solidFill>
            <a:srgbClr val="FFFF9B"/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 fontAlgn="base">
              <a:lnSpc>
                <a:spcPts val="17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016318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Deposed leader may not be dead:</a:t>
            </a:r>
          </a:p>
          <a:p>
            <a:pPr lvl="1"/>
            <a:r>
              <a:rPr lang="en-US" dirty="0" smtClean="0"/>
              <a:t>Temporarily disconnected from network</a:t>
            </a:r>
          </a:p>
          <a:p>
            <a:pPr lvl="1"/>
            <a:r>
              <a:rPr lang="en-US" dirty="0" smtClean="0"/>
              <a:t>Other servers elect a new leader</a:t>
            </a:r>
          </a:p>
          <a:p>
            <a:pPr lvl="1"/>
            <a:r>
              <a:rPr lang="en-US" dirty="0" smtClean="0"/>
              <a:t>Old leader becomes reconnected, attempts to commit log entries</a:t>
            </a:r>
          </a:p>
          <a:p>
            <a:r>
              <a:rPr lang="en-US" dirty="0" smtClean="0">
                <a:solidFill>
                  <a:schemeClr val="accent4"/>
                </a:solidFill>
              </a:rPr>
              <a:t>Terms</a:t>
            </a:r>
            <a:r>
              <a:rPr lang="en-US" dirty="0" smtClean="0"/>
              <a:t> used to detect stale leaders (and candidates)</a:t>
            </a:r>
          </a:p>
          <a:p>
            <a:pPr lvl="1"/>
            <a:r>
              <a:rPr lang="en-US" dirty="0" smtClean="0"/>
              <a:t>Every RPC contains term of sender</a:t>
            </a:r>
          </a:p>
          <a:p>
            <a:pPr lvl="1"/>
            <a:r>
              <a:rPr lang="en-US" dirty="0" smtClean="0"/>
              <a:t>If sender’s term is older, RPC is rejected, sender reverts to follower and updates its term</a:t>
            </a:r>
          </a:p>
          <a:p>
            <a:pPr lvl="1"/>
            <a:r>
              <a:rPr lang="en-US" dirty="0" smtClean="0"/>
              <a:t>If receiver’s term is older, it reverts to follower, updates its term, then processes RPC normally</a:t>
            </a:r>
          </a:p>
          <a:p>
            <a:r>
              <a:rPr lang="en-US" dirty="0"/>
              <a:t>Election updates terms of majority of servers</a:t>
            </a:r>
          </a:p>
          <a:p>
            <a:pPr lvl="1"/>
            <a:r>
              <a:rPr lang="en-US" dirty="0"/>
              <a:t>Deposed server cannot commit new log </a:t>
            </a:r>
            <a:r>
              <a:rPr lang="en-US" dirty="0" smtClean="0"/>
              <a:t>entries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March 3, 2013</a:t>
            </a:r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Raft Consensus Algorithm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7F7F7F"/>
                </a:solidFill>
              </a:rPr>
              <a:t>Slide </a:t>
            </a:r>
            <a:fld id="{E2162002-2512-45FD-82AF-2FE8F2E91859}" type="slidenum">
              <a:rPr lang="en-US">
                <a:solidFill>
                  <a:srgbClr val="7F7F7F"/>
                </a:solidFill>
              </a:rPr>
              <a:pPr>
                <a:defRPr/>
              </a:pPr>
              <a:t>33</a:t>
            </a:fld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Neutralizing Old Leaders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2426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Send commands to leader</a:t>
            </a:r>
          </a:p>
          <a:p>
            <a:pPr lvl="1"/>
            <a:r>
              <a:rPr lang="en-US" dirty="0" smtClean="0"/>
              <a:t>If leader unknown, contact any server</a:t>
            </a:r>
          </a:p>
          <a:p>
            <a:pPr lvl="1"/>
            <a:r>
              <a:rPr lang="en-US" dirty="0" smtClean="0"/>
              <a:t>If contacted server not leader, it will redirect to leader</a:t>
            </a:r>
          </a:p>
          <a:p>
            <a:pPr lvl="2"/>
            <a:r>
              <a:rPr lang="en-US" dirty="0" smtClean="0"/>
              <a:t>Even for READS</a:t>
            </a:r>
          </a:p>
          <a:p>
            <a:pPr lvl="2"/>
            <a:r>
              <a:rPr lang="en-US" dirty="0" smtClean="0"/>
              <a:t>Compare with Zookeeper</a:t>
            </a:r>
          </a:p>
          <a:p>
            <a:pPr lvl="2"/>
            <a:r>
              <a:rPr lang="en-US" dirty="0" smtClean="0"/>
              <a:t>Client guaranteed to get latest committed log state, but Raft doesn’t scale as well</a:t>
            </a:r>
          </a:p>
          <a:p>
            <a:r>
              <a:rPr lang="en-US" dirty="0" smtClean="0"/>
              <a:t>Leader does not respond until command has been logged, committed, and executed by leader’s state machine</a:t>
            </a:r>
          </a:p>
          <a:p>
            <a:r>
              <a:rPr lang="en-US" dirty="0" smtClean="0"/>
              <a:t>If request times out (e.g., leader crash):</a:t>
            </a:r>
          </a:p>
          <a:p>
            <a:pPr lvl="1"/>
            <a:r>
              <a:rPr lang="en-US" dirty="0" smtClean="0"/>
              <a:t>Client reissues command to some other server</a:t>
            </a:r>
          </a:p>
          <a:p>
            <a:pPr lvl="1"/>
            <a:r>
              <a:rPr lang="en-US" dirty="0" smtClean="0"/>
              <a:t>Eventually redirected to new leader</a:t>
            </a:r>
          </a:p>
          <a:p>
            <a:pPr lvl="1"/>
            <a:r>
              <a:rPr lang="en-US" dirty="0" smtClean="0"/>
              <a:t>Retry request with new leader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March 3, 2013</a:t>
            </a:r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7F7F7F"/>
                </a:solidFill>
              </a:rPr>
              <a:t>Raft Consensus Algorithm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7F7F7F"/>
                </a:solidFill>
              </a:rPr>
              <a:t>Slide </a:t>
            </a:r>
            <a:fld id="{E2162002-2512-45FD-82AF-2FE8F2E91859}" type="slidenum">
              <a:rPr lang="en-US">
                <a:solidFill>
                  <a:srgbClr val="7F7F7F"/>
                </a:solidFill>
              </a:rPr>
              <a:pPr>
                <a:defRPr/>
              </a:pPr>
              <a:t>34</a:t>
            </a:fld>
            <a:endParaRPr lang="en-US">
              <a:solidFill>
                <a:srgbClr val="7F7F7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 Protocol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6924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Raft and Configuration Changes (Brief)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Raft’s consensus approach requires that a leader never gives up on unreachable servers.</a:t>
            </a:r>
          </a:p>
          <a:p>
            <a:pPr lvl="1"/>
            <a:r>
              <a:rPr lang="en-US" dirty="0" smtClean="0"/>
              <a:t>Quasi-static collections of servers</a:t>
            </a:r>
          </a:p>
          <a:p>
            <a:r>
              <a:rPr lang="en-US" dirty="0" smtClean="0"/>
              <a:t>Raft can also handle situations in which new servers are added to the system and old servers are cleanly removed.</a:t>
            </a:r>
          </a:p>
          <a:p>
            <a:r>
              <a:rPr lang="en-US" dirty="0" smtClean="0"/>
              <a:t>It does this by requiring </a:t>
            </a:r>
            <a:r>
              <a:rPr lang="en-US" b="1" dirty="0" smtClean="0"/>
              <a:t>joint</a:t>
            </a:r>
            <a:r>
              <a:rPr lang="en-US" dirty="0" smtClean="0"/>
              <a:t> </a:t>
            </a:r>
            <a:r>
              <a:rPr lang="en-US" b="1" dirty="0" smtClean="0"/>
              <a:t>consensus</a:t>
            </a:r>
            <a:r>
              <a:rPr lang="en-US" dirty="0" smtClean="0"/>
              <a:t> between the old and new collections.</a:t>
            </a:r>
          </a:p>
          <a:p>
            <a:r>
              <a:rPr lang="en-US" dirty="0" smtClean="0"/>
              <a:t>New servers are non-voting members until they have come up to speed.</a:t>
            </a:r>
          </a:p>
          <a:p>
            <a:r>
              <a:rPr lang="en-US" dirty="0" smtClean="0"/>
              <a:t>This is an interesting approach for handling </a:t>
            </a:r>
            <a:r>
              <a:rPr lang="en-US" b="1" dirty="0" smtClean="0"/>
              <a:t>Continuous Deployment </a:t>
            </a:r>
            <a:r>
              <a:rPr lang="en-US" dirty="0" smtClean="0"/>
              <a:t>scenarios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More in a future lecture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831578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22" y="197807"/>
            <a:ext cx="11836400" cy="5397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40222" y="6035758"/>
            <a:ext cx="11836400" cy="52322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800" dirty="0" smtClean="0"/>
              <a:t>A </a:t>
            </a:r>
            <a:r>
              <a:rPr lang="en-US" sz="2800" dirty="0" smtClean="0"/>
              <a:t>log-based approach </a:t>
            </a:r>
            <a:r>
              <a:rPr lang="en-US" sz="2800" dirty="0" smtClean="0"/>
              <a:t>for executing Apache Airavata </a:t>
            </a:r>
            <a:r>
              <a:rPr lang="en-US" sz="2800" dirty="0" smtClean="0"/>
              <a:t>workflows with Kafka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36844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Uses Clusters of Brokers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00365"/>
            <a:ext cx="10515600" cy="851472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Kafka is run as a </a:t>
            </a:r>
            <a:r>
              <a:rPr lang="en-US" dirty="0" smtClean="0">
                <a:solidFill>
                  <a:srgbClr val="000000"/>
                </a:solidFill>
              </a:rPr>
              <a:t>cluster of brokers </a:t>
            </a:r>
            <a:r>
              <a:rPr lang="en-US" dirty="0">
                <a:solidFill>
                  <a:srgbClr val="000000"/>
                </a:solidFill>
              </a:rPr>
              <a:t>on one or more servers</a:t>
            </a:r>
            <a:r>
              <a:rPr lang="en-US" dirty="0" smtClean="0">
                <a:solidFill>
                  <a:srgbClr val="000000"/>
                </a:solidFill>
              </a:rPr>
              <a:t>.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48000" y="255183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135" y="2296361"/>
            <a:ext cx="7107730" cy="398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8" name="TextBox 7"/>
          <p:cNvSpPr txBox="1"/>
          <p:nvPr/>
        </p:nvSpPr>
        <p:spPr>
          <a:xfrm>
            <a:off x="1125072" y="6343925"/>
            <a:ext cx="10228728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Kafka uses Zookeeper to manage state of clients and leadership of brokers.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75031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First, a Queue-Centric Design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700365"/>
            <a:ext cx="10515600" cy="2358068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RabbitMQ’s</a:t>
            </a:r>
            <a:r>
              <a:rPr lang="en-US" dirty="0" smtClean="0"/>
              <a:t> Work Queue Tutorial Example</a:t>
            </a:r>
          </a:p>
          <a:p>
            <a:r>
              <a:rPr lang="en-US" dirty="0" smtClean="0"/>
              <a:t>A publisher puts work in a queue</a:t>
            </a:r>
          </a:p>
          <a:p>
            <a:r>
              <a:rPr lang="en-US" dirty="0" smtClean="0"/>
              <a:t>The broker distributes it to consumers in round-robin fashion</a:t>
            </a:r>
          </a:p>
          <a:p>
            <a:r>
              <a:rPr lang="en-US" dirty="0" smtClean="0"/>
              <a:t>The consumers send ACKs after they have processed the message</a:t>
            </a:r>
          </a:p>
          <a:p>
            <a:r>
              <a:rPr lang="en-US" dirty="0" smtClean="0"/>
              <a:t>Consumers can limit the number of messages they receive.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7179" y="4490319"/>
            <a:ext cx="7977641" cy="2236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221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Features and </a:t>
            </a:r>
            <a:r>
              <a:rPr lang="en-US" dirty="0" smtClean="0"/>
              <a:t>Considerations for Queue—Centric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00364"/>
            <a:ext cx="10515600" cy="482569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If a consumer crashes before sending an ACK, the broker will resend the message to another consumer, if one is available</a:t>
            </a:r>
          </a:p>
          <a:p>
            <a:r>
              <a:rPr lang="en-US" dirty="0" smtClean="0"/>
              <a:t>But detecting a failed consumer is a fundamentally hard problem</a:t>
            </a:r>
          </a:p>
          <a:p>
            <a:pPr lvl="1"/>
            <a:r>
              <a:rPr lang="en-US" dirty="0" smtClean="0"/>
              <a:t>See next slide</a:t>
            </a:r>
          </a:p>
          <a:p>
            <a:pPr lvl="1"/>
            <a:r>
              <a:rPr lang="en-US" dirty="0" smtClean="0"/>
              <a:t>These are c</a:t>
            </a:r>
            <a:r>
              <a:rPr lang="en-US" dirty="0" smtClean="0"/>
              <a:t>orner </a:t>
            </a:r>
            <a:r>
              <a:rPr lang="en-US" dirty="0" smtClean="0"/>
              <a:t>cases until you have a major network disruption, then these cascade all at once</a:t>
            </a:r>
          </a:p>
          <a:p>
            <a:pPr lvl="1"/>
            <a:r>
              <a:rPr lang="en-US" dirty="0" smtClean="0"/>
              <a:t>A resent $1B transaction is a catastrophe</a:t>
            </a:r>
          </a:p>
          <a:p>
            <a:r>
              <a:rPr lang="en-US" dirty="0" smtClean="0"/>
              <a:t>It is possible that the broker can acquire a backlog of un-</a:t>
            </a:r>
            <a:r>
              <a:rPr lang="en-US" dirty="0" err="1" smtClean="0"/>
              <a:t>ACK’d</a:t>
            </a:r>
            <a:r>
              <a:rPr lang="en-US" dirty="0" smtClean="0"/>
              <a:t> messages, hindering performance</a:t>
            </a:r>
          </a:p>
          <a:p>
            <a:r>
              <a:rPr lang="en-US" dirty="0" smtClean="0"/>
              <a:t>What if the broker crashes?</a:t>
            </a:r>
          </a:p>
          <a:p>
            <a:pPr lvl="1"/>
            <a:r>
              <a:rPr lang="en-US" dirty="0" err="1" smtClean="0"/>
              <a:t>RabbitMQ</a:t>
            </a:r>
            <a:r>
              <a:rPr lang="en-US" dirty="0" smtClean="0"/>
              <a:t> provides some persistency mechanisms, but are these first class design considerations?</a:t>
            </a:r>
          </a:p>
        </p:txBody>
      </p:sp>
    </p:spTree>
    <p:extLst>
      <p:ext uri="{BB962C8B-B14F-4D97-AF65-F5344CB8AC3E}">
        <p14:creationId xmlns:p14="http://schemas.microsoft.com/office/powerpoint/2010/main" val="15035507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8848317"/>
              </p:ext>
            </p:extLst>
          </p:nvPr>
        </p:nvGraphicFramePr>
        <p:xfrm>
          <a:off x="87682" y="55784"/>
          <a:ext cx="11987407" cy="6026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18773"/>
                <a:gridCol w="8968634"/>
              </a:tblGrid>
              <a:tr h="66151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Issue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Solution</a:t>
                      </a:r>
                      <a:endParaRPr lang="en-US" sz="2400" dirty="0"/>
                    </a:p>
                  </a:txBody>
                  <a:tcPr/>
                </a:tc>
              </a:tr>
              <a:tr h="106763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Consumer</a:t>
                      </a:r>
                      <a:r>
                        <a:rPr lang="en-US" sz="2400" baseline="0" dirty="0" smtClean="0"/>
                        <a:t> </a:t>
                      </a:r>
                      <a:r>
                        <a:rPr lang="en-US" sz="2400" dirty="0" smtClean="0"/>
                        <a:t>crashes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Broker</a:t>
                      </a:r>
                      <a:r>
                        <a:rPr lang="en-US" sz="2400" baseline="0" dirty="0" smtClean="0"/>
                        <a:t> detects the crash using a </a:t>
                      </a:r>
                      <a:r>
                        <a:rPr lang="en-US" sz="2400" b="1" baseline="0" dirty="0" smtClean="0"/>
                        <a:t>heartbeat.</a:t>
                      </a:r>
                      <a:r>
                        <a:rPr lang="en-US" sz="2400" b="0" baseline="0" dirty="0" smtClean="0"/>
                        <a:t> This works well for small systems (Zookeeper) but doesn't scale. See </a:t>
                      </a:r>
                      <a:r>
                        <a:rPr lang="en-US" sz="2400" b="1" baseline="0" dirty="0" smtClean="0"/>
                        <a:t>Gossip Protocol</a:t>
                      </a:r>
                      <a:endParaRPr lang="en-US" sz="2400" dirty="0"/>
                    </a:p>
                  </a:txBody>
                  <a:tcPr/>
                </a:tc>
              </a:tr>
              <a:tr h="1361263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Consumer is very slow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Heartbeat</a:t>
                      </a:r>
                      <a:r>
                        <a:rPr lang="en-US" sz="2400" baseline="0" dirty="0" smtClean="0"/>
                        <a:t> detects that the consumer is alive but taking a very long time to send an ACK. Solution: u</a:t>
                      </a:r>
                      <a:r>
                        <a:rPr lang="en-US" sz="2400" dirty="0" smtClean="0"/>
                        <a:t>se a </a:t>
                      </a:r>
                      <a:r>
                        <a:rPr lang="en-US" sz="2400" b="1" dirty="0" smtClean="0"/>
                        <a:t>time out</a:t>
                      </a:r>
                      <a:r>
                        <a:rPr lang="en-US" sz="2400" dirty="0" smtClean="0"/>
                        <a:t>.  The</a:t>
                      </a:r>
                      <a:r>
                        <a:rPr lang="en-US" sz="2400" baseline="0" dirty="0" smtClean="0"/>
                        <a:t> broker needs to tell the consumer to stop processing the message, complicating the implementation.   Time outs need to be selected correctly.</a:t>
                      </a:r>
                      <a:endParaRPr lang="en-US" sz="2400" dirty="0"/>
                    </a:p>
                  </a:txBody>
                  <a:tcPr/>
                </a:tc>
              </a:tr>
              <a:tr h="1141786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Consumer </a:t>
                      </a:r>
                      <a:r>
                        <a:rPr lang="en-US" sz="2400" baseline="0" dirty="0" smtClean="0"/>
                        <a:t>is temporarily inaccessible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aseline="0" dirty="0" smtClean="0"/>
                        <a:t>Consumer A doesn’t crash but the heartbeat fails. The broker resends the message to Consumer B. Then network returns and Consumer A sends the ACK.  The message got processed twice.</a:t>
                      </a:r>
                      <a:endParaRPr lang="en-US" sz="2400" dirty="0"/>
                    </a:p>
                  </a:txBody>
                  <a:tcPr/>
                </a:tc>
              </a:tr>
              <a:tr h="1361263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Broker is temporarily</a:t>
                      </a:r>
                      <a:r>
                        <a:rPr lang="en-US" sz="2400" baseline="0" dirty="0" smtClean="0"/>
                        <a:t> inaccessible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The broker’s host</a:t>
                      </a:r>
                      <a:r>
                        <a:rPr lang="en-US" sz="2400" baseline="0" dirty="0" smtClean="0"/>
                        <a:t> server is temporarily off the network.  The broker thinks all un-</a:t>
                      </a:r>
                      <a:r>
                        <a:rPr lang="en-US" sz="2400" baseline="0" dirty="0" err="1" smtClean="0"/>
                        <a:t>ACK’d</a:t>
                      </a:r>
                      <a:r>
                        <a:rPr lang="en-US" sz="2400" baseline="0" dirty="0" smtClean="0"/>
                        <a:t> messages are lost and so re-queues them. It will want to redeliver them when it detects consumers are available again, but then a cascade of ACKs will arrive.  How do you handle this?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492678" y="6267277"/>
            <a:ext cx="7177414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400" dirty="0" smtClean="0"/>
              <a:t>Some issues with detecting failed message delivery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0572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Towards a Log-Centric Architecture: Logs</a:t>
            </a:r>
            <a:r>
              <a:rPr lang="en-US" dirty="0" smtClean="0"/>
              <a:t>, Queues, and Logs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en-US" dirty="0" smtClean="0"/>
              <a:t>OK, how about “error messages, messaging messages, and recorded messages”?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348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Application Logs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12891"/>
            <a:ext cx="4610622" cy="4728574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dirty="0"/>
              <a:t>T</a:t>
            </a:r>
            <a:r>
              <a:rPr lang="en-US" dirty="0" smtClean="0"/>
              <a:t>he info, warning, error, and other debugging messages you put into your code.</a:t>
            </a:r>
          </a:p>
          <a:p>
            <a:pPr lvl="1"/>
            <a:r>
              <a:rPr lang="en-US" dirty="0" smtClean="0"/>
              <a:t>Very useful for detecting errors, debugging, etc.</a:t>
            </a:r>
            <a:endParaRPr lang="en-US" dirty="0"/>
          </a:p>
          <a:p>
            <a:pPr lvl="1"/>
            <a:r>
              <a:rPr lang="en-US" dirty="0" smtClean="0"/>
              <a:t>Consolidation is critical in distributed systems: </a:t>
            </a:r>
            <a:r>
              <a:rPr lang="en-US" dirty="0" smtClean="0"/>
              <a:t>ELK stack</a:t>
            </a:r>
            <a:endParaRPr lang="en-US" dirty="0" smtClean="0"/>
          </a:p>
          <a:p>
            <a:r>
              <a:rPr lang="en-US" b="1" dirty="0" smtClean="0"/>
              <a:t>Human readable, unstructured format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6686" y="1712891"/>
            <a:ext cx="6557631" cy="4728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1110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GACourseTemplate" id="{2FBFFBEA-BD8E-7B41-8A8D-F4A7901D3CE2}" vid="{5D37C0E1-A4D7-574A-AC9A-B2EABB61A09E}"/>
    </a:ext>
  </a:extLst>
</a:theme>
</file>

<file path=ppt/theme/theme2.xml><?xml version="1.0" encoding="utf-8"?>
<a:theme xmlns:a="http://schemas.openxmlformats.org/drawingml/2006/main" name="Default Design">
  <a:themeElements>
    <a:clrScheme name="JO Colors">
      <a:dk1>
        <a:srgbClr val="000000"/>
      </a:dk1>
      <a:lt1>
        <a:srgbClr val="FFFFFF"/>
      </a:lt1>
      <a:dk2>
        <a:srgbClr val="1F4899"/>
      </a:dk2>
      <a:lt2>
        <a:srgbClr val="7F7F7F"/>
      </a:lt2>
      <a:accent1>
        <a:srgbClr val="0B590B"/>
      </a:accent1>
      <a:accent2>
        <a:srgbClr val="E1FFE1"/>
      </a:accent2>
      <a:accent3>
        <a:srgbClr val="DEE7F8"/>
      </a:accent3>
      <a:accent4>
        <a:srgbClr val="A5001E"/>
      </a:accent4>
      <a:accent5>
        <a:srgbClr val="FFFFB9"/>
      </a:accent5>
      <a:accent6>
        <a:srgbClr val="844F1A"/>
      </a:accent6>
      <a:hlink>
        <a:srgbClr val="005239"/>
      </a:hlink>
      <a:folHlink>
        <a:srgbClr val="A5001E"/>
      </a:folHlink>
    </a:clrScheme>
    <a:fontScheme name="Default Design">
      <a:majorFont>
        <a:latin typeface="Verdan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>
        <a:ln w="19050" cap="rnd"/>
        <a:effectLst/>
      </a:spPr>
      <a:bodyPr/>
      <a:lstStyle/>
      <a:style>
        <a:lnRef idx="2">
          <a:schemeClr val="dk1"/>
        </a:lnRef>
        <a:fillRef idx="0">
          <a:schemeClr val="dk1"/>
        </a:fillRef>
        <a:effectRef idx="1">
          <a:schemeClr val="dk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A5001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5239"/>
        </a:hlink>
        <a:folHlink>
          <a:srgbClr val="A5001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D5EAFF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7F3FF"/>
        </a:accent5>
        <a:accent6>
          <a:srgbClr val="2D2D8A"/>
        </a:accent6>
        <a:hlink>
          <a:srgbClr val="005239"/>
        </a:hlink>
        <a:folHlink>
          <a:srgbClr val="A5001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D5EAFF"/>
        </a:accent1>
        <a:accent2>
          <a:srgbClr val="0050A0"/>
        </a:accent2>
        <a:accent3>
          <a:srgbClr val="FFFFFF"/>
        </a:accent3>
        <a:accent4>
          <a:srgbClr val="000000"/>
        </a:accent4>
        <a:accent5>
          <a:srgbClr val="E7F3FF"/>
        </a:accent5>
        <a:accent6>
          <a:srgbClr val="004891"/>
        </a:accent6>
        <a:hlink>
          <a:srgbClr val="005239"/>
        </a:hlink>
        <a:folHlink>
          <a:srgbClr val="A5001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Default Design">
  <a:themeElements>
    <a:clrScheme name="JO Colors">
      <a:dk1>
        <a:srgbClr val="000000"/>
      </a:dk1>
      <a:lt1>
        <a:srgbClr val="FFFFFF"/>
      </a:lt1>
      <a:dk2>
        <a:srgbClr val="1F4899"/>
      </a:dk2>
      <a:lt2>
        <a:srgbClr val="7F7F7F"/>
      </a:lt2>
      <a:accent1>
        <a:srgbClr val="0B590B"/>
      </a:accent1>
      <a:accent2>
        <a:srgbClr val="E1FFE1"/>
      </a:accent2>
      <a:accent3>
        <a:srgbClr val="DEE7F8"/>
      </a:accent3>
      <a:accent4>
        <a:srgbClr val="A5001E"/>
      </a:accent4>
      <a:accent5>
        <a:srgbClr val="FFFFB9"/>
      </a:accent5>
      <a:accent6>
        <a:srgbClr val="844F1A"/>
      </a:accent6>
      <a:hlink>
        <a:srgbClr val="005239"/>
      </a:hlink>
      <a:folHlink>
        <a:srgbClr val="A5001E"/>
      </a:folHlink>
    </a:clrScheme>
    <a:fontScheme name="Default Design">
      <a:majorFont>
        <a:latin typeface="Verdan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>
        <a:ln w="19050" cap="rnd"/>
        <a:effectLst/>
      </a:spPr>
      <a:bodyPr/>
      <a:lstStyle/>
      <a:style>
        <a:lnRef idx="2">
          <a:schemeClr val="dk1"/>
        </a:lnRef>
        <a:fillRef idx="0">
          <a:schemeClr val="dk1"/>
        </a:fillRef>
        <a:effectRef idx="1">
          <a:schemeClr val="dk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A5001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5239"/>
        </a:hlink>
        <a:folHlink>
          <a:srgbClr val="A5001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D5EAFF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7F3FF"/>
        </a:accent5>
        <a:accent6>
          <a:srgbClr val="2D2D8A"/>
        </a:accent6>
        <a:hlink>
          <a:srgbClr val="005239"/>
        </a:hlink>
        <a:folHlink>
          <a:srgbClr val="A5001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D5EAFF"/>
        </a:accent1>
        <a:accent2>
          <a:srgbClr val="0050A0"/>
        </a:accent2>
        <a:accent3>
          <a:srgbClr val="FFFFFF"/>
        </a:accent3>
        <a:accent4>
          <a:srgbClr val="000000"/>
        </a:accent4>
        <a:accent5>
          <a:srgbClr val="E7F3FF"/>
        </a:accent5>
        <a:accent6>
          <a:srgbClr val="004891"/>
        </a:accent6>
        <a:hlink>
          <a:srgbClr val="005239"/>
        </a:hlink>
        <a:folHlink>
          <a:srgbClr val="A5001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2_Default Design">
  <a:themeElements>
    <a:clrScheme name="JO Colors">
      <a:dk1>
        <a:srgbClr val="000000"/>
      </a:dk1>
      <a:lt1>
        <a:srgbClr val="FFFFFF"/>
      </a:lt1>
      <a:dk2>
        <a:srgbClr val="1F4899"/>
      </a:dk2>
      <a:lt2>
        <a:srgbClr val="7F7F7F"/>
      </a:lt2>
      <a:accent1>
        <a:srgbClr val="0B590B"/>
      </a:accent1>
      <a:accent2>
        <a:srgbClr val="E1FFE1"/>
      </a:accent2>
      <a:accent3>
        <a:srgbClr val="DEE7F8"/>
      </a:accent3>
      <a:accent4>
        <a:srgbClr val="A5001E"/>
      </a:accent4>
      <a:accent5>
        <a:srgbClr val="FFFFB9"/>
      </a:accent5>
      <a:accent6>
        <a:srgbClr val="844F1A"/>
      </a:accent6>
      <a:hlink>
        <a:srgbClr val="005239"/>
      </a:hlink>
      <a:folHlink>
        <a:srgbClr val="A5001E"/>
      </a:folHlink>
    </a:clrScheme>
    <a:fontScheme name="Default Design">
      <a:majorFont>
        <a:latin typeface="Verdan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>
        <a:ln w="19050" cap="rnd"/>
        <a:effectLst/>
      </a:spPr>
      <a:bodyPr/>
      <a:lstStyle/>
      <a:style>
        <a:lnRef idx="2">
          <a:schemeClr val="dk1"/>
        </a:lnRef>
        <a:fillRef idx="0">
          <a:schemeClr val="dk1"/>
        </a:fillRef>
        <a:effectRef idx="1">
          <a:schemeClr val="dk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A5001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5239"/>
        </a:hlink>
        <a:folHlink>
          <a:srgbClr val="A5001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D5EAFF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7F3FF"/>
        </a:accent5>
        <a:accent6>
          <a:srgbClr val="2D2D8A"/>
        </a:accent6>
        <a:hlink>
          <a:srgbClr val="005239"/>
        </a:hlink>
        <a:folHlink>
          <a:srgbClr val="A5001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D5EAFF"/>
        </a:accent1>
        <a:accent2>
          <a:srgbClr val="0050A0"/>
        </a:accent2>
        <a:accent3>
          <a:srgbClr val="FFFFFF"/>
        </a:accent3>
        <a:accent4>
          <a:srgbClr val="000000"/>
        </a:accent4>
        <a:accent5>
          <a:srgbClr val="E7F3FF"/>
        </a:accent5>
        <a:accent6>
          <a:srgbClr val="004891"/>
        </a:accent6>
        <a:hlink>
          <a:srgbClr val="005239"/>
        </a:hlink>
        <a:folHlink>
          <a:srgbClr val="A5001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3_Default Design">
  <a:themeElements>
    <a:clrScheme name="JO Colors">
      <a:dk1>
        <a:srgbClr val="000000"/>
      </a:dk1>
      <a:lt1>
        <a:srgbClr val="FFFFFF"/>
      </a:lt1>
      <a:dk2>
        <a:srgbClr val="1F4899"/>
      </a:dk2>
      <a:lt2>
        <a:srgbClr val="7F7F7F"/>
      </a:lt2>
      <a:accent1>
        <a:srgbClr val="0B590B"/>
      </a:accent1>
      <a:accent2>
        <a:srgbClr val="E1FFE1"/>
      </a:accent2>
      <a:accent3>
        <a:srgbClr val="DEE7F8"/>
      </a:accent3>
      <a:accent4>
        <a:srgbClr val="A5001E"/>
      </a:accent4>
      <a:accent5>
        <a:srgbClr val="FFFFB9"/>
      </a:accent5>
      <a:accent6>
        <a:srgbClr val="844F1A"/>
      </a:accent6>
      <a:hlink>
        <a:srgbClr val="005239"/>
      </a:hlink>
      <a:folHlink>
        <a:srgbClr val="A5001E"/>
      </a:folHlink>
    </a:clrScheme>
    <a:fontScheme name="Default Design">
      <a:majorFont>
        <a:latin typeface="Verdan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>
        <a:ln w="19050" cap="rnd"/>
        <a:effectLst/>
      </a:spPr>
      <a:bodyPr/>
      <a:lstStyle/>
      <a:style>
        <a:lnRef idx="2">
          <a:schemeClr val="dk1"/>
        </a:lnRef>
        <a:fillRef idx="0">
          <a:schemeClr val="dk1"/>
        </a:fillRef>
        <a:effectRef idx="1">
          <a:schemeClr val="dk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A5001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5239"/>
        </a:hlink>
        <a:folHlink>
          <a:srgbClr val="A5001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D5EAFF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7F3FF"/>
        </a:accent5>
        <a:accent6>
          <a:srgbClr val="2D2D8A"/>
        </a:accent6>
        <a:hlink>
          <a:srgbClr val="005239"/>
        </a:hlink>
        <a:folHlink>
          <a:srgbClr val="A5001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D5EAFF"/>
        </a:accent1>
        <a:accent2>
          <a:srgbClr val="0050A0"/>
        </a:accent2>
        <a:accent3>
          <a:srgbClr val="FFFFFF"/>
        </a:accent3>
        <a:accent4>
          <a:srgbClr val="000000"/>
        </a:accent4>
        <a:accent5>
          <a:srgbClr val="E7F3FF"/>
        </a:accent5>
        <a:accent6>
          <a:srgbClr val="004891"/>
        </a:accent6>
        <a:hlink>
          <a:srgbClr val="005239"/>
        </a:hlink>
        <a:folHlink>
          <a:srgbClr val="A5001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SGACourseTemplate</Template>
  <TotalTime>656</TotalTime>
  <Words>2645</Words>
  <Application>Microsoft Macintosh PowerPoint</Application>
  <PresentationFormat>Widescreen</PresentationFormat>
  <Paragraphs>586</Paragraphs>
  <Slides>36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36</vt:i4>
      </vt:variant>
    </vt:vector>
  </HeadingPairs>
  <TitlesOfParts>
    <vt:vector size="46" baseType="lpstr">
      <vt:lpstr>Calibri</vt:lpstr>
      <vt:lpstr>Calibri Light</vt:lpstr>
      <vt:lpstr>Verdana</vt:lpstr>
      <vt:lpstr>Wingdings</vt:lpstr>
      <vt:lpstr>Arial</vt:lpstr>
      <vt:lpstr>Office Theme</vt:lpstr>
      <vt:lpstr>Default Design</vt:lpstr>
      <vt:lpstr>1_Default Design</vt:lpstr>
      <vt:lpstr>2_Default Design</vt:lpstr>
      <vt:lpstr>3_Default Design</vt:lpstr>
      <vt:lpstr>Log Centric Systems, RAFT, and Science Gateways</vt:lpstr>
      <vt:lpstr>Some Highly Recommended References</vt:lpstr>
      <vt:lpstr>The ZooKeeper Service</vt:lpstr>
      <vt:lpstr>Kafka Uses Clusters of Brokers</vt:lpstr>
      <vt:lpstr>But First, a Queue-Centric Design</vt:lpstr>
      <vt:lpstr>Some Features and Considerations for Queue—Centric Systems</vt:lpstr>
      <vt:lpstr>PowerPoint Presentation</vt:lpstr>
      <vt:lpstr>Towards a Log-Centric Architecture: Logs, Queues, and Logs</vt:lpstr>
      <vt:lpstr>Application Logs</vt:lpstr>
      <vt:lpstr>Message Queues</vt:lpstr>
      <vt:lpstr>The Other Type of Log: State Records</vt:lpstr>
      <vt:lpstr>Example: MySQL Dump</vt:lpstr>
      <vt:lpstr>Logs and Queues</vt:lpstr>
      <vt:lpstr>Some Desirable Properties of State Logs</vt:lpstr>
      <vt:lpstr>High Availability Requires Log Replication </vt:lpstr>
      <vt:lpstr>Raft Consensus Protocol</vt:lpstr>
      <vt:lpstr>Properties of Consensus Systems</vt:lpstr>
      <vt:lpstr>Raft Basics: Strong Leader and Passive Followers</vt:lpstr>
      <vt:lpstr>Replicating databases </vt:lpstr>
      <vt:lpstr>Leaders and Leadership Changes</vt:lpstr>
      <vt:lpstr>PowerPoint Presentation</vt:lpstr>
      <vt:lpstr>Key Raft Properties</vt:lpstr>
      <vt:lpstr>Logs and Committed Logs</vt:lpstr>
      <vt:lpstr>Log Structure</vt:lpstr>
      <vt:lpstr>Raft Election Process</vt:lpstr>
      <vt:lpstr>Election</vt:lpstr>
      <vt:lpstr>Split Elections</vt:lpstr>
      <vt:lpstr>PowerPoint Presentation</vt:lpstr>
      <vt:lpstr>New Commitment Rules</vt:lpstr>
      <vt:lpstr>Log Inconsistencies</vt:lpstr>
      <vt:lpstr>Repairing Follower Logs</vt:lpstr>
      <vt:lpstr>Repairing Logs, cont’d</vt:lpstr>
      <vt:lpstr>Neutralizing Old Leaders</vt:lpstr>
      <vt:lpstr>Client Protocol</vt:lpstr>
      <vt:lpstr>Raft and Configuration Changes (Brief)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 Centric Systems and Science Gateways</dc:title>
  <dc:creator>Marlon Pierce</dc:creator>
  <cp:lastModifiedBy>Marlon Pierce</cp:lastModifiedBy>
  <cp:revision>147</cp:revision>
  <dcterms:created xsi:type="dcterms:W3CDTF">2017-11-02T12:17:54Z</dcterms:created>
  <dcterms:modified xsi:type="dcterms:W3CDTF">2018-10-11T18:01:24Z</dcterms:modified>
</cp:coreProperties>
</file>

<file path=docProps/thumbnail.jpeg>
</file>